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60" r:id="rId2"/>
    <p:sldId id="256" r:id="rId3"/>
    <p:sldId id="271" r:id="rId4"/>
    <p:sldId id="272" r:id="rId5"/>
    <p:sldId id="285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55" autoAdjust="0"/>
  </p:normalViewPr>
  <p:slideViewPr>
    <p:cSldViewPr>
      <p:cViewPr varScale="1">
        <p:scale>
          <a:sx n="61" d="100"/>
          <a:sy n="61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09A6-CACF-48B8-B31A-18DA04D4AE5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51CB3-2A62-46CB-89DA-55262815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EITHER </a:t>
            </a:r>
            <a:r>
              <a:rPr lang="en-US" b="0" dirty="0" smtClean="0"/>
              <a:t>ADULT OR PEDIATRIC CASE.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</a:t>
            </a:r>
            <a:r>
              <a:rPr lang="en-US" baseline="0" dirty="0" smtClean="0"/>
              <a:t>WOULD READ TO THE GROUP (OR COULD HAVE AUDIENCE MEMBER READ THIS OUT LOUD):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Lee is a 42 year old man who is generally healthy. He sees his nurse practitioner about once a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Yesterday, he ran over his foot with a large cart at work, and it remains swollen and painful one day later.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 calls clinic, worried that his foot might be broken. He is on hold for 10 minutes and gives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next day, he calls again. This time, he waits on hold for 20 minutes and gives up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 drops into clinic that afternoon, where he is told that he can have an appointment to see his provider tomorrow.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he arrives at the appointment, he is angry at his provider. He feels betrayed, as though she does not care for him.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“Why is it so hard to get in to see you?” he says at the beginning of the visit, “what’s the point of having a doctor if I can’t see them?”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EITHER </a:t>
            </a:r>
            <a:r>
              <a:rPr lang="en-US" b="0" dirty="0" smtClean="0"/>
              <a:t>ADULT OR PEDIATRIC CASE.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</a:t>
            </a:r>
            <a:r>
              <a:rPr lang="en-US" baseline="0" dirty="0" smtClean="0"/>
              <a:t>WOULD READ TO THE GROUP (OR COULD HAVE AUDIENCE MEMBER READ THIS OUT LOUD):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Lee is a 9 year old boy who is generally healthy. He is seen by his nurse practitioner about once a year.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Yesterday, he twisted his foot while playing basketball, and his ankle remains swollen and painful one day later.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Lee’s father calls clinic, worried that his foot might be broken. He is on hold for 10 minutes and gives up.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next day, he calls again. This time, he waits on hold for 20 minutes and gives up again.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FF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He brings Lee to clinic that afternoon, where he is told that he can have an appointment to see his provider tomorrow.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FF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When he arrives at the appointment, he is angry at Lee’s provider. He feels betrayed, as though she does not care for his him.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rgbClr val="0000FF"/>
              </a:buClr>
              <a:buSzPct val="101818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“Why is it so hard to get in to see you?” he says at the beginning of the visit, “what’s the point of having a doctor if Lee can’t see her?”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EITHER </a:t>
            </a:r>
            <a:r>
              <a:rPr lang="en-US" b="0" dirty="0" smtClean="0"/>
              <a:t>ADULT OR PEDIATRIC CASE.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</a:t>
            </a:r>
            <a:r>
              <a:rPr lang="en-US" baseline="0" dirty="0" smtClean="0"/>
              <a:t>WOULD READ TO THE GROUP (OR COULD HAVE AUDIENCE MEMBER READ THIS OUT LOUD):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Lee calls to make an appointment about his foot.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phone tree gives him the option to press 1 to make an appointment, which he does. From there, he is told that he can press 1 to leave a message or remain on the line. Because he hates to wait on hold, he presses 1 and leaves a message describing his need.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That afternoon, he receives a call from the clinic from an appointment scheduler. She is able to make him an appointment for the next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Lee arrives at his appointment, he is grateful for the rapid response to his needs and is happy to see his nurse practitioner.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EITHER </a:t>
            </a:r>
            <a:r>
              <a:rPr lang="en-US" b="0" dirty="0" smtClean="0"/>
              <a:t>ADULT OR PEDIATRIC CASE.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</a:t>
            </a:r>
            <a:r>
              <a:rPr lang="en-US" baseline="0" dirty="0" smtClean="0"/>
              <a:t>WOULD READ TO THE GROUP (OR COULD HAVE AUDIENCE MEMBER READ THIS OUT LOUD):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992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Lee’s father calls to schedule an appointment about his foot.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phone tree gives him the option to press 1 to make an appointment, which he does. From there, he is told that he can press 1 to leave a message or remain on the line. Because he hates to wait on hold, he presses 1 and leaves a message describing his son’s need.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That afternoon, he receives a call from the clinic from an appointment scheduler. She is able to make him an appointment for the next day.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rgbClr val="0000FF"/>
              </a:buClr>
              <a:buSzPct val="992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When Lee and his father arrive at his appointment, they are grateful for the rapid response to his needs and is happy to see his nurse practitioner.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evaluation sheet for thread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1CB3-2A62-46CB-89DA-55262815FF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1270929" cy="56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101011" y="2562863"/>
            <a:ext cx="5339080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D01BA77-D5E9-4148-AB85-A4B1490ED0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101011" y="2562863"/>
            <a:ext cx="533908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46710" y="194861"/>
            <a:ext cx="922996" cy="922996"/>
            <a:chOff x="702604" y="499868"/>
            <a:chExt cx="3026607" cy="3026607"/>
          </a:xfrm>
        </p:grpSpPr>
        <p:sp>
          <p:nvSpPr>
            <p:cNvPr id="10" name="Rounded Rectangle 9"/>
            <p:cNvSpPr/>
            <p:nvPr/>
          </p:nvSpPr>
          <p:spPr>
            <a:xfrm>
              <a:off x="702604" y="499868"/>
              <a:ext cx="3026607" cy="3026607"/>
            </a:xfrm>
            <a:prstGeom prst="roundRect">
              <a:avLst/>
            </a:prstGeom>
            <a:solidFill>
              <a:srgbClr val="FF0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9101" y="1169740"/>
              <a:ext cx="1467867" cy="139703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03086" y="598387"/>
              <a:ext cx="2827611" cy="2827611"/>
            </a:xfrm>
            <a:prstGeom prst="round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5815" y="2534872"/>
              <a:ext cx="2412049" cy="90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ACCESS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1272354">
              <a:off x="2486538" y="959266"/>
              <a:ext cx="174384" cy="598122"/>
              <a:chOff x="4426251" y="1604386"/>
              <a:chExt cx="226832" cy="789153"/>
            </a:xfrm>
            <a:solidFill>
              <a:schemeClr val="bg1"/>
            </a:solidFill>
          </p:grpSpPr>
          <p:sp>
            <p:nvSpPr>
              <p:cNvPr id="39" name="Right Bracket 38"/>
              <p:cNvSpPr/>
              <p:nvPr/>
            </p:nvSpPr>
            <p:spPr>
              <a:xfrm>
                <a:off x="4467345" y="1662257"/>
                <a:ext cx="185738" cy="674107"/>
              </a:xfrm>
              <a:prstGeom prst="rightBracket">
                <a:avLst/>
              </a:prstGeom>
              <a:noFill/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426251" y="1604386"/>
                <a:ext cx="82176" cy="115742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426251" y="2277797"/>
                <a:ext cx="82176" cy="115742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1886" y="1699468"/>
              <a:ext cx="693695" cy="429683"/>
              <a:chOff x="3027054" y="2755403"/>
              <a:chExt cx="915251" cy="566917"/>
            </a:xfrm>
            <a:solidFill>
              <a:schemeClr val="bg1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3048000" y="2755403"/>
                <a:ext cx="863600" cy="566917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0800000">
                <a:off x="3027054" y="2758232"/>
                <a:ext cx="915251" cy="356496"/>
              </a:xfrm>
              <a:prstGeom prst="triangle">
                <a:avLst/>
              </a:prstGeom>
              <a:grpFill/>
              <a:ln w="12700" cmpd="sng">
                <a:solidFill>
                  <a:srgbClr val="FF005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77368" y="2567336"/>
              <a:ext cx="645390" cy="277209"/>
              <a:chOff x="2765924" y="2247976"/>
              <a:chExt cx="645390" cy="2772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87838" y="2247976"/>
                <a:ext cx="85533" cy="46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08969" y="2294631"/>
                <a:ext cx="251046" cy="38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37067" y="2387940"/>
                <a:ext cx="574247" cy="1088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5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765924" y="2425405"/>
                <a:ext cx="645390" cy="0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765924" y="2462729"/>
                <a:ext cx="645390" cy="0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875522" y="2359241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98605" y="2373662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32707" y="2359241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70031" y="2359241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918772" y="2381612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55985" y="2367192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30693" y="2381612"/>
                <a:ext cx="0" cy="8111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93662" y="2359241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256744" y="2357860"/>
                <a:ext cx="0" cy="143573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66351" y="2379916"/>
                <a:ext cx="0" cy="8111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102311" y="2363483"/>
                <a:ext cx="0" cy="9553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42806" y="2377903"/>
                <a:ext cx="0" cy="8111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82705" y="2380448"/>
                <a:ext cx="0" cy="8111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222694" y="2366170"/>
                <a:ext cx="0" cy="95537"/>
              </a:xfrm>
              <a:prstGeom prst="line">
                <a:avLst/>
              </a:prstGeom>
              <a:solidFill>
                <a:schemeClr val="bg1"/>
              </a:solidFill>
              <a:ln w="12700" cmpd="sng">
                <a:solidFill>
                  <a:srgbClr val="FF00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2362502" y="2211647"/>
              <a:ext cx="574247" cy="333113"/>
            </a:xfrm>
            <a:prstGeom prst="rect">
              <a:avLst/>
            </a:prstGeom>
            <a:solidFill>
              <a:srgbClr val="FF0054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8274" y="6118217"/>
            <a:ext cx="211538" cy="583991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57200" y="6043136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B4B9BF"/>
                </a:solidFill>
              </a:rPr>
              <a:t>Soraya</a:t>
            </a:r>
            <a:r>
              <a:rPr lang="en-US" sz="1400" baseline="0" dirty="0" smtClean="0">
                <a:solidFill>
                  <a:srgbClr val="B4B9BF"/>
                </a:solidFill>
              </a:rPr>
              <a:t> </a:t>
            </a:r>
            <a:r>
              <a:rPr lang="en-US" sz="1400" baseline="0" dirty="0" err="1" smtClean="0">
                <a:solidFill>
                  <a:srgbClr val="B4B9BF"/>
                </a:solidFill>
              </a:rPr>
              <a:t>Azari</a:t>
            </a:r>
            <a:r>
              <a:rPr lang="en-US" sz="1400" baseline="0" dirty="0" smtClean="0">
                <a:solidFill>
                  <a:srgbClr val="B4B9BF"/>
                </a:solidFill>
              </a:rPr>
              <a:t>, MD</a:t>
            </a:r>
          </a:p>
          <a:p>
            <a:r>
              <a:rPr lang="en-US" sz="1400" baseline="0" dirty="0" smtClean="0">
                <a:solidFill>
                  <a:srgbClr val="B4B9BF"/>
                </a:solidFill>
              </a:rPr>
              <a:t>Education Team</a:t>
            </a:r>
          </a:p>
          <a:p>
            <a:r>
              <a:rPr lang="en-US" sz="1400" baseline="0" dirty="0" smtClean="0">
                <a:solidFill>
                  <a:srgbClr val="B4B9BF"/>
                </a:solidFill>
              </a:rPr>
              <a:t>UCSF Division of General Internal Medicine at </a:t>
            </a:r>
            <a:r>
              <a:rPr lang="en-US" sz="1400" baseline="0" dirty="0" err="1" smtClean="0">
                <a:solidFill>
                  <a:srgbClr val="B4B9BF"/>
                </a:solidFill>
              </a:rPr>
              <a:t>Zuckerberg</a:t>
            </a:r>
            <a:r>
              <a:rPr lang="en-US" sz="1400" baseline="0" dirty="0" smtClean="0">
                <a:solidFill>
                  <a:srgbClr val="B4B9BF"/>
                </a:solidFill>
              </a:rPr>
              <a:t> San Francisco General Hospital</a:t>
            </a:r>
            <a:endParaRPr lang="en-US" sz="1400" baseline="0" dirty="0">
              <a:solidFill>
                <a:srgbClr val="B4B9B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Time:</a:t>
            </a:r>
            <a:r>
              <a:rPr lang="en-US" dirty="0"/>
              <a:t> 15 minutes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Audience: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year residents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lvl="0"/>
            <a:r>
              <a:rPr lang="en-US" b="1" dirty="0"/>
              <a:t>Objective(s):</a:t>
            </a:r>
            <a:r>
              <a:rPr lang="en-US" dirty="0"/>
              <a:t> Discuss and/or demonstrate (depending on capacity of training site) strategies to enhance patient access to their medical home for care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177210" y="2639060"/>
            <a:ext cx="5186681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Value Stream Map (VSM)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Picture 4" descr="High Level Telephone V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557" y="1582882"/>
            <a:ext cx="6037729" cy="466551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3183082"/>
            <a:ext cx="82187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1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Improving Call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phone tree options</a:t>
            </a:r>
          </a:p>
          <a:p>
            <a:r>
              <a:rPr lang="en-US" dirty="0"/>
              <a:t>Knowing where to send a call</a:t>
            </a:r>
          </a:p>
          <a:p>
            <a:r>
              <a:rPr lang="en-US" dirty="0"/>
              <a:t>Taking messages effectively</a:t>
            </a:r>
          </a:p>
          <a:p>
            <a:r>
              <a:rPr lang="en-US" dirty="0"/>
              <a:t>Resolving calls </a:t>
            </a:r>
            <a:r>
              <a:rPr lang="en-US" dirty="0" smtClean="0"/>
              <a:t>efficiently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Phone Tree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the number of choices offered in a single menu to as few as possible (at most, less than 5)</a:t>
            </a:r>
          </a:p>
          <a:p>
            <a:r>
              <a:rPr lang="en-US" dirty="0"/>
              <a:t>Tell callers how they can easily reach a “live” person</a:t>
            </a:r>
          </a:p>
          <a:p>
            <a:r>
              <a:rPr lang="en-US" dirty="0"/>
              <a:t>Give callers an option first, followed by instructions on what key to press (</a:t>
            </a:r>
            <a:r>
              <a:rPr lang="en-US" dirty="0" err="1"/>
              <a:t>eg</a:t>
            </a:r>
            <a:r>
              <a:rPr lang="en-US" dirty="0"/>
              <a:t> “to make an appointment, press 1”)</a:t>
            </a:r>
          </a:p>
          <a:p>
            <a:r>
              <a:rPr lang="en-US" dirty="0"/>
              <a:t>Let callers know what keys to press to repeat menu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6629400" y="4191000"/>
            <a:ext cx="1285875" cy="1362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>
              <a:solidFill>
                <a:prstClr val="black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481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Where to Send a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Clinical Calls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Appointment Scheduling</a:t>
            </a:r>
          </a:p>
          <a:p>
            <a:pPr lvl="1"/>
            <a:r>
              <a:rPr lang="en-US" dirty="0"/>
              <a:t>Records Request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Clinical Calls</a:t>
            </a:r>
          </a:p>
          <a:p>
            <a:pPr lvl="1"/>
            <a:r>
              <a:rPr lang="en-US" dirty="0"/>
              <a:t>Advice</a:t>
            </a:r>
          </a:p>
          <a:p>
            <a:pPr lvl="1"/>
            <a:r>
              <a:rPr lang="en-US" dirty="0"/>
              <a:t>Urgent </a:t>
            </a:r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Picture 4" descr="card examp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3581400"/>
            <a:ext cx="4114800" cy="2057400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211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Messages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Scripting!</a:t>
            </a:r>
          </a:p>
          <a:p>
            <a:r>
              <a:rPr lang="en-US" dirty="0"/>
              <a:t>How much  information?</a:t>
            </a:r>
          </a:p>
          <a:p>
            <a:r>
              <a:rPr lang="en-US" dirty="0"/>
              <a:t>To who?</a:t>
            </a:r>
          </a:p>
          <a:p>
            <a:r>
              <a:rPr lang="en-US" dirty="0"/>
              <a:t>How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Picture 4" descr="MP90031message5599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429000"/>
            <a:ext cx="3733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0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Calls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shared in-baskets/pools</a:t>
            </a:r>
          </a:p>
          <a:p>
            <a:r>
              <a:rPr lang="en-US" dirty="0"/>
              <a:t>Setting a standard for message turn around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Picture 2" descr="http://www.hazelpta.org/wp-content/uploads/2011/02/Basket-Question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" b="100000" l="0" r="100000">
                        <a14:foregroundMark x1="51844" y1="33953" x2="51844" y2="33953"/>
                        <a14:foregroundMark x1="49274" y1="49432" x2="49274" y2="494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743200" cy="297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24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 Gets Through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2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 Gets Through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0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39140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336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391400" cy="1143000"/>
          </a:xfrm>
        </p:spPr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177210" y="2639060"/>
            <a:ext cx="5186681" cy="365760"/>
          </a:xfrm>
        </p:spPr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 Case Study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Adapted from the Center for Excellence in Primary Care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96000"/>
            <a:ext cx="1270929" cy="56845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177210" y="2639060"/>
            <a:ext cx="5186681" cy="365760"/>
          </a:xfrm>
        </p:spPr>
        <p:txBody>
          <a:bodyPr/>
          <a:lstStyle/>
          <a:p>
            <a:r>
              <a:rPr lang="en-US" b="1" dirty="0" smtClean="0"/>
              <a:t>The UCSF Double Helix Curriculum: </a:t>
            </a:r>
          </a:p>
          <a:p>
            <a:r>
              <a:rPr lang="en-US" dirty="0" smtClean="0"/>
              <a:t>Transformation of High-Performing Primary Care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Telephone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76751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5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 Tries To Call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1447800"/>
            <a:ext cx="74506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 Tries To Call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1447800"/>
            <a:ext cx="74506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2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Happened When You Called?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grpSp>
        <p:nvGrpSpPr>
          <p:cNvPr id="20" name="Group 17"/>
          <p:cNvGrpSpPr/>
          <p:nvPr/>
        </p:nvGrpSpPr>
        <p:grpSpPr>
          <a:xfrm>
            <a:off x="457200" y="2846832"/>
            <a:ext cx="7239000" cy="1676400"/>
            <a:chOff x="838200" y="2057400"/>
            <a:chExt cx="6781800" cy="13599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95400" y="2286000"/>
              <a:ext cx="6324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95400" y="2057400"/>
              <a:ext cx="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10400" y="2057400"/>
              <a:ext cx="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91000" y="2057400"/>
              <a:ext cx="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67000" y="2057400"/>
              <a:ext cx="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38800" y="2057400"/>
              <a:ext cx="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668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  <a:sym typeface="Helvetica Neue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384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  <a:sym typeface="Helvetica Neue"/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  <a:sym typeface="Helvetica Neue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02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  <a:sym typeface="Helvetica Neue"/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2667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  <a:sym typeface="Helvetica Neue"/>
                </a:rPr>
                <a:t>10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prstClr val="black"/>
                  </a:solidFill>
                  <a:sym typeface="Helvetica Neue"/>
                </a:rPr>
                <a:t>minutes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94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prstClr val="black"/>
                  </a:solidFill>
                  <a:sym typeface="Helvetica Neue"/>
                </a:rPr>
                <a:t>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42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pic>
        <p:nvPicPr>
          <p:cNvPr id="5" name="image129.jpg" descr="DSC_0220.JPG"/>
          <p:cNvPicPr/>
          <p:nvPr/>
        </p:nvPicPr>
        <p:blipFill>
          <a:blip r:embed="rId2" cstate="print">
            <a:alphaModFix amt="22000"/>
            <a:extLst/>
          </a:blip>
          <a:stretch>
            <a:fillRect/>
          </a:stretch>
        </p:blipFill>
        <p:spPr>
          <a:xfrm>
            <a:off x="838200" y="1371600"/>
            <a:ext cx="6768958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62"/>
          <p:cNvSpPr/>
          <p:nvPr/>
        </p:nvSpPr>
        <p:spPr>
          <a:xfrm>
            <a:off x="1228631" y="3621845"/>
            <a:ext cx="617220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i="1"/>
            </a:lvl1pPr>
          </a:lstStyle>
          <a:p>
            <a:pPr>
              <a:defRPr sz="1800" i="0"/>
            </a:pPr>
            <a:r>
              <a:rPr sz="4000" i="0" kern="0" dirty="0">
                <a:solidFill>
                  <a:sysClr val="windowText" lastClr="000000"/>
                </a:solidFill>
                <a:latin typeface="Tw Cen MT"/>
                <a:sym typeface="Tw Cen MT"/>
              </a:rPr>
              <a:t>Resolving all calls during the first contact by the best person to meet each need.</a:t>
            </a:r>
          </a:p>
        </p:txBody>
      </p:sp>
    </p:spTree>
    <p:extLst>
      <p:ext uri="{BB962C8B-B14F-4D97-AF65-F5344CB8AC3E}">
        <p14:creationId xmlns:p14="http://schemas.microsoft.com/office/powerpoint/2010/main" val="388084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Measures for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graphicFrame>
        <p:nvGraphicFramePr>
          <p:cNvPr id="5" name="Table 1865"/>
          <p:cNvGraphicFramePr/>
          <p:nvPr>
            <p:extLst>
              <p:ext uri="{D42A27DB-BD31-4B8C-83A1-F6EECF244321}">
                <p14:modId xmlns:p14="http://schemas.microsoft.com/office/powerpoint/2010/main" val="3243041118"/>
              </p:ext>
            </p:extLst>
          </p:nvPr>
        </p:nvGraphicFramePr>
        <p:xfrm>
          <a:off x="381000" y="1800985"/>
          <a:ext cx="7848600" cy="39902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7400"/>
                <a:gridCol w="5791200"/>
              </a:tblGrid>
              <a:tr h="523895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sym typeface="Calibri"/>
                        </a:rPr>
                        <a:t>Measure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sym typeface="Calibri"/>
                        </a:rPr>
                        <a:t>How it can be used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horzOverflow="overflow"/>
                </a:tc>
              </a:tr>
              <a:tr h="1039896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dirty="0">
                          <a:sym typeface="Calibri"/>
                        </a:rPr>
                        <a:t>Call Abandonment Rate</a:t>
                      </a:r>
                      <a:endParaRPr sz="20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800" i="1" dirty="0">
                          <a:sym typeface="Calibri"/>
                        </a:rPr>
                        <a:t>To monitor the ability of patients to get through to the practice. If the data is available on an hourly basis, it can also help inform staffing levels.</a:t>
                      </a:r>
                      <a:endParaRPr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39896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dirty="0">
                          <a:sym typeface="Calibri"/>
                        </a:rPr>
                        <a:t>Average Wait Time</a:t>
                      </a:r>
                      <a:endParaRPr sz="20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800" i="1">
                          <a:sym typeface="Calibri"/>
                        </a:rPr>
                        <a:t>To monitor and decrease wait times to improve efficiency and patient experience. Both time in the queue and time spent on hold are affected by staffing and scripting.</a:t>
                      </a:r>
                      <a:endParaRPr sz="18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6528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dirty="0">
                          <a:sym typeface="Calibri"/>
                        </a:rPr>
                        <a:t>Average Talk Time</a:t>
                      </a:r>
                      <a:endParaRPr sz="20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800" i="1" dirty="0">
                          <a:sym typeface="Calibri"/>
                        </a:rPr>
                        <a:t>To monitor and decrease average time spent addressing calls. This measure would be most effective in looking at a centralized call center when improving efficiency in scheduling appointments is most important.</a:t>
                      </a:r>
                      <a:endParaRPr sz="18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64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Measures for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The UCSF Double Helix Curriculum: </a:t>
            </a:r>
          </a:p>
          <a:p>
            <a:r>
              <a:rPr lang="en-US" smtClean="0"/>
              <a:t>Transformation of High-Performing Primary Care in Education</a:t>
            </a:r>
            <a:endParaRPr lang="en-US" dirty="0"/>
          </a:p>
        </p:txBody>
      </p:sp>
      <p:graphicFrame>
        <p:nvGraphicFramePr>
          <p:cNvPr id="5" name="Table 1865"/>
          <p:cNvGraphicFramePr/>
          <p:nvPr>
            <p:extLst>
              <p:ext uri="{D42A27DB-BD31-4B8C-83A1-F6EECF244321}">
                <p14:modId xmlns:p14="http://schemas.microsoft.com/office/powerpoint/2010/main" val="1613070311"/>
              </p:ext>
            </p:extLst>
          </p:nvPr>
        </p:nvGraphicFramePr>
        <p:xfrm>
          <a:off x="381000" y="1600200"/>
          <a:ext cx="7848600" cy="44030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7400"/>
                <a:gridCol w="5791200"/>
              </a:tblGrid>
              <a:tr h="523895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sym typeface="Calibri"/>
                        </a:rPr>
                        <a:t>Measure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sym typeface="Calibri"/>
                        </a:rPr>
                        <a:t>How it can be used</a:t>
                      </a:r>
                      <a:endParaRPr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horzOverflow="overflow"/>
                </a:tc>
              </a:tr>
              <a:tr h="1039896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Calls Resolved in 1</a:t>
                      </a:r>
                      <a:r>
                        <a:rPr sz="2000" b="1" i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sz="20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monitor and improve the efficiency of the call system overall. This measure is sensitive to the right staffing (FTE and license) and is a good monitor of waste within the system (</a:t>
                      </a:r>
                      <a:r>
                        <a:rPr i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</a:t>
                      </a:r>
                      <a:r>
                        <a:rPr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Multiple call backs).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39896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Calls per Day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Shows the volume of calls to help plan for staff to meet the demand. Data available on an hourly basis is even more useful.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6528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20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 for Call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help identify areas to target improvement efforts. If a particular kind of call is going to staff that can’t help answer the call, an alternative workflow can be developed.</a:t>
                      </a:r>
                    </a:p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data is available from selections on the phone tree, it is also useful to know where patients are directing their calls.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62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8926</TotalTime>
  <Words>1474</Words>
  <Application>Microsoft Office PowerPoint</Application>
  <PresentationFormat>On-screen Show (4:3)</PresentationFormat>
  <Paragraphs>153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Facilitator Guide</vt:lpstr>
      <vt:lpstr>Access Case Study </vt:lpstr>
      <vt:lpstr>Telephone Access</vt:lpstr>
      <vt:lpstr>Lee Tries To Call </vt:lpstr>
      <vt:lpstr>Lee Tries To Call </vt:lpstr>
      <vt:lpstr>What Happened When You Called?</vt:lpstr>
      <vt:lpstr>Ideal State</vt:lpstr>
      <vt:lpstr>Key Measures for Performance</vt:lpstr>
      <vt:lpstr>Key Measures for Performance</vt:lpstr>
      <vt:lpstr>Using a Value Stream Map (VSM)</vt:lpstr>
      <vt:lpstr>Tips for Improving Call Process</vt:lpstr>
      <vt:lpstr>Limiting Phone Tree Options</vt:lpstr>
      <vt:lpstr>Knowing Where to Send a Call</vt:lpstr>
      <vt:lpstr>Taking Messages Effectively</vt:lpstr>
      <vt:lpstr>Resolving Calls Efficiently</vt:lpstr>
      <vt:lpstr>Lee Gets Through</vt:lpstr>
      <vt:lpstr>Lee Gets Through</vt:lpstr>
      <vt:lpstr>Questions?</vt:lpstr>
      <vt:lpstr>Evaluation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UCSF</dc:creator>
  <cp:lastModifiedBy>UCSF</cp:lastModifiedBy>
  <cp:revision>25</cp:revision>
  <dcterms:created xsi:type="dcterms:W3CDTF">2016-05-17T22:36:22Z</dcterms:created>
  <dcterms:modified xsi:type="dcterms:W3CDTF">2017-01-31T22:32:02Z</dcterms:modified>
</cp:coreProperties>
</file>