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3"/>
  </p:notesMasterIdLst>
  <p:sldIdLst>
    <p:sldId id="260" r:id="rId2"/>
    <p:sldId id="256" r:id="rId3"/>
    <p:sldId id="271" r:id="rId4"/>
    <p:sldId id="273" r:id="rId5"/>
    <p:sldId id="274" r:id="rId6"/>
    <p:sldId id="275" r:id="rId7"/>
    <p:sldId id="276" r:id="rId8"/>
    <p:sldId id="277" r:id="rId9"/>
    <p:sldId id="278" r:id="rId10"/>
    <p:sldId id="272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F09A6-CACF-48B8-B31A-18DA04D4AE5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51CB3-2A62-46CB-89DA-55262815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54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51CB3-2A62-46CB-89DA-55262815FF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97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</a:t>
            </a:r>
            <a:r>
              <a:rPr lang="en-US" baseline="0" dirty="0" smtClean="0"/>
              <a:t> evaluation sheet for thread objective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51CB3-2A62-46CB-89DA-55262815FF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71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The UCSF Double Helix Curriculum: </a:t>
            </a:r>
          </a:p>
          <a:p>
            <a:r>
              <a:rPr lang="en-US" dirty="0" smtClean="0"/>
              <a:t>Transformation of High-Performing Primary Care in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BA77-D5E9-4148-AB85-A4B1490ED0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 rot="5400000">
            <a:off x="6123940" y="2562860"/>
            <a:ext cx="533908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300" kern="1200">
                <a:solidFill>
                  <a:schemeClr val="bg2"/>
                </a:solidFill>
                <a:latin typeface="Helvetica"/>
                <a:ea typeface="+mn-ea"/>
                <a:cs typeface="Helvetica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The UCSF Double Helix Curriculum: </a:t>
            </a:r>
          </a:p>
          <a:p>
            <a:r>
              <a:rPr lang="en-US" smtClean="0"/>
              <a:t>Transformation of High-Performing Primary Care in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BA77-D5E9-4148-AB85-A4B1490ED0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101011" y="2562863"/>
            <a:ext cx="5339080" cy="365760"/>
          </a:xfrm>
        </p:spPr>
        <p:txBody>
          <a:bodyPr/>
          <a:lstStyle/>
          <a:p>
            <a:r>
              <a:rPr lang="en-US" b="1" dirty="0" smtClean="0"/>
              <a:t>The UCSF Double Helix Curriculum: </a:t>
            </a:r>
          </a:p>
          <a:p>
            <a:r>
              <a:rPr lang="en-US" dirty="0" smtClean="0"/>
              <a:t>Transformation of High-Performing Primary Care in Education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BA77-D5E9-4148-AB85-A4B1490ED0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101011" y="2562863"/>
            <a:ext cx="5339080" cy="365760"/>
          </a:xfrm>
        </p:spPr>
        <p:txBody>
          <a:bodyPr/>
          <a:lstStyle/>
          <a:p>
            <a:r>
              <a:rPr lang="en-US" b="1" dirty="0" smtClean="0"/>
              <a:t>The UCSF Double Helix Curriculum: </a:t>
            </a:r>
          </a:p>
          <a:p>
            <a:r>
              <a:rPr lang="en-US" dirty="0" smtClean="0"/>
              <a:t>Transformation of High-Performing Primary Care in Education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11430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BA77-D5E9-4148-AB85-A4B1490ED0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101011" y="2562863"/>
            <a:ext cx="5339080" cy="365760"/>
          </a:xfrm>
        </p:spPr>
        <p:txBody>
          <a:bodyPr/>
          <a:lstStyle/>
          <a:p>
            <a:r>
              <a:rPr lang="en-US" b="1" dirty="0" smtClean="0"/>
              <a:t>The UCSF Double Helix Curriculum: </a:t>
            </a:r>
          </a:p>
          <a:p>
            <a:r>
              <a:rPr lang="en-US" dirty="0" smtClean="0"/>
              <a:t>Transformation of High-Performing Primary Care in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BA77-D5E9-4148-AB85-A4B1490ED0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101011" y="2562863"/>
            <a:ext cx="5339080" cy="365760"/>
          </a:xfrm>
        </p:spPr>
        <p:txBody>
          <a:bodyPr/>
          <a:lstStyle/>
          <a:p>
            <a:r>
              <a:rPr lang="en-US" b="1" dirty="0" smtClean="0"/>
              <a:t>The UCSF Double Helix Curriculum: </a:t>
            </a:r>
          </a:p>
          <a:p>
            <a:r>
              <a:rPr lang="en-US" dirty="0" smtClean="0"/>
              <a:t>Transformation of High-Performing Primary Care in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BA77-D5E9-4148-AB85-A4B1490ED08D}" type="slidenum">
              <a:rPr lang="en-US" smtClean="0"/>
              <a:t>‹#›</a:t>
            </a:fld>
            <a:endParaRPr lang="en-US"/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101011" y="2562863"/>
            <a:ext cx="5339080" cy="365760"/>
          </a:xfrm>
        </p:spPr>
        <p:txBody>
          <a:bodyPr/>
          <a:lstStyle/>
          <a:p>
            <a:r>
              <a:rPr lang="en-US" b="1" dirty="0" smtClean="0"/>
              <a:t>The UCSF Double Helix Curriculum: </a:t>
            </a:r>
          </a:p>
          <a:p>
            <a:r>
              <a:rPr lang="en-US" dirty="0" smtClean="0"/>
              <a:t>Transformation of High-Performing Primary Care in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BA77-D5E9-4148-AB85-A4B1490ED0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101011" y="2562863"/>
            <a:ext cx="5339080" cy="365760"/>
          </a:xfrm>
        </p:spPr>
        <p:txBody>
          <a:bodyPr/>
          <a:lstStyle/>
          <a:p>
            <a:r>
              <a:rPr lang="en-US" b="1" dirty="0" smtClean="0"/>
              <a:t>The UCSF Double Helix Curriculum: </a:t>
            </a:r>
          </a:p>
          <a:p>
            <a:r>
              <a:rPr lang="en-US" dirty="0" smtClean="0"/>
              <a:t>Transformation of High-Performing Primary Care in Education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BA77-D5E9-4148-AB85-A4B1490ED08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101011" y="2562863"/>
            <a:ext cx="5339080" cy="365760"/>
          </a:xfrm>
        </p:spPr>
        <p:txBody>
          <a:bodyPr/>
          <a:lstStyle/>
          <a:p>
            <a:r>
              <a:rPr lang="en-US" b="1" dirty="0" smtClean="0"/>
              <a:t>The UCSF Double Helix Curriculum: </a:t>
            </a:r>
          </a:p>
          <a:p>
            <a:r>
              <a:rPr lang="en-US" dirty="0" smtClean="0"/>
              <a:t>Transformation of High-Performing Primary Care in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BA77-D5E9-4148-AB85-A4B1490ED08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101011" y="2562863"/>
            <a:ext cx="5339080" cy="365760"/>
          </a:xfrm>
        </p:spPr>
        <p:txBody>
          <a:bodyPr/>
          <a:lstStyle/>
          <a:p>
            <a:r>
              <a:rPr lang="en-US" b="1" dirty="0" smtClean="0"/>
              <a:t>The UCSF Double Helix Curriculum: </a:t>
            </a:r>
          </a:p>
          <a:p>
            <a:r>
              <a:rPr lang="en-US" dirty="0" smtClean="0"/>
              <a:t>Transformation of High-Performing Primary Care in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1BA77-D5E9-4148-AB85-A4B1490ED0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101011" y="2562863"/>
            <a:ext cx="5339080" cy="365760"/>
          </a:xfrm>
        </p:spPr>
        <p:txBody>
          <a:bodyPr/>
          <a:lstStyle/>
          <a:p>
            <a:r>
              <a:rPr lang="en-US" b="1" dirty="0" smtClean="0"/>
              <a:t>The UCSF Double Helix Curriculum: </a:t>
            </a:r>
          </a:p>
          <a:p>
            <a:r>
              <a:rPr lang="en-US" dirty="0" smtClean="0"/>
              <a:t>Transformation of High-Performing Primary Care in Education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01BA77-D5E9-4148-AB85-A4B1490ED08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2"/>
          </p:nvPr>
        </p:nvSpPr>
        <p:spPr>
          <a:xfrm rot="5400000">
            <a:off x="6101011" y="2562863"/>
            <a:ext cx="5339080" cy="365760"/>
          </a:xfrm>
        </p:spPr>
        <p:txBody>
          <a:bodyPr/>
          <a:lstStyle/>
          <a:p>
            <a:r>
              <a:rPr lang="en-US" b="1" dirty="0" smtClean="0"/>
              <a:t>The UCSF Double Helix Curriculum: </a:t>
            </a:r>
          </a:p>
          <a:p>
            <a:r>
              <a:rPr lang="en-US" dirty="0" smtClean="0"/>
              <a:t>Transformation of High-Performing Primary Care in Education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D01BA77-D5E9-4148-AB85-A4B1490ED08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101011" y="2562863"/>
            <a:ext cx="533908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bg2"/>
                </a:solidFill>
                <a:latin typeface="Helvetica"/>
                <a:cs typeface="Helvetica"/>
              </a:defRPr>
            </a:lvl1pPr>
          </a:lstStyle>
          <a:p>
            <a:r>
              <a:rPr lang="en-US" b="1" dirty="0" smtClean="0"/>
              <a:t>The UCSF Double Helix Curriculum: </a:t>
            </a:r>
          </a:p>
          <a:p>
            <a:r>
              <a:rPr lang="en-US" dirty="0" smtClean="0"/>
              <a:t>Transformation of High-Performing Primary Care in Education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346710" y="194861"/>
            <a:ext cx="922996" cy="922996"/>
            <a:chOff x="702604" y="499868"/>
            <a:chExt cx="3026607" cy="3026607"/>
          </a:xfrm>
        </p:grpSpPr>
        <p:sp>
          <p:nvSpPr>
            <p:cNvPr id="10" name="Rounded Rectangle 9"/>
            <p:cNvSpPr/>
            <p:nvPr/>
          </p:nvSpPr>
          <p:spPr>
            <a:xfrm>
              <a:off x="702604" y="499868"/>
              <a:ext cx="3026607" cy="3026607"/>
            </a:xfrm>
            <a:prstGeom prst="roundRect">
              <a:avLst/>
            </a:prstGeom>
            <a:solidFill>
              <a:srgbClr val="FF005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489101" y="1169740"/>
              <a:ext cx="1467867" cy="1397038"/>
            </a:xfrm>
            <a:prstGeom prst="ellipse">
              <a:avLst/>
            </a:prstGeom>
            <a:noFill/>
            <a:ln w="38100" cmpd="sng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03086" y="598387"/>
              <a:ext cx="2827611" cy="2827611"/>
            </a:xfrm>
            <a:prstGeom prst="roundRect">
              <a:avLst/>
            </a:prstGeom>
            <a:noFill/>
            <a:ln w="285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15815" y="2534872"/>
              <a:ext cx="2412049" cy="908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FFFFFF"/>
                  </a:solidFill>
                </a:rPr>
                <a:t>ACCESS</a:t>
              </a:r>
              <a:endParaRPr lang="en-US" sz="1200" dirty="0">
                <a:solidFill>
                  <a:srgbClr val="FFFFFF"/>
                </a:solidFill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 rot="1272354">
              <a:off x="2486538" y="959266"/>
              <a:ext cx="174384" cy="598122"/>
              <a:chOff x="4426251" y="1604386"/>
              <a:chExt cx="226832" cy="789153"/>
            </a:xfrm>
            <a:solidFill>
              <a:schemeClr val="bg1"/>
            </a:solidFill>
          </p:grpSpPr>
          <p:sp>
            <p:nvSpPr>
              <p:cNvPr id="39" name="Right Bracket 38"/>
              <p:cNvSpPr/>
              <p:nvPr/>
            </p:nvSpPr>
            <p:spPr>
              <a:xfrm>
                <a:off x="4467345" y="1662257"/>
                <a:ext cx="185738" cy="674107"/>
              </a:xfrm>
              <a:prstGeom prst="rightBracket">
                <a:avLst/>
              </a:prstGeom>
              <a:noFill/>
              <a:ln w="38100" cmpd="sng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4426251" y="1604386"/>
                <a:ext cx="82176" cy="115742"/>
              </a:xfrm>
              <a:prstGeom prst="roundRect">
                <a:avLst/>
              </a:prstGeom>
              <a:grp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4426251" y="2277797"/>
                <a:ext cx="82176" cy="115742"/>
              </a:xfrm>
              <a:prstGeom prst="roundRect">
                <a:avLst/>
              </a:prstGeom>
              <a:grp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221886" y="1699468"/>
              <a:ext cx="693695" cy="429683"/>
              <a:chOff x="3027054" y="2755403"/>
              <a:chExt cx="915251" cy="566917"/>
            </a:xfrm>
            <a:solidFill>
              <a:schemeClr val="bg1"/>
            </a:solidFill>
          </p:grpSpPr>
          <p:sp>
            <p:nvSpPr>
              <p:cNvPr id="37" name="Rectangle 36"/>
              <p:cNvSpPr/>
              <p:nvPr/>
            </p:nvSpPr>
            <p:spPr>
              <a:xfrm>
                <a:off x="3048000" y="2755403"/>
                <a:ext cx="863600" cy="56691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Isosceles Triangle 37"/>
              <p:cNvSpPr/>
              <p:nvPr/>
            </p:nvSpPr>
            <p:spPr>
              <a:xfrm rot="10800000">
                <a:off x="3027054" y="2758232"/>
                <a:ext cx="915251" cy="356496"/>
              </a:xfrm>
              <a:prstGeom prst="triangle">
                <a:avLst/>
              </a:prstGeom>
              <a:grpFill/>
              <a:ln w="12700" cmpd="sng">
                <a:solidFill>
                  <a:srgbClr val="FF0054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277368" y="2567336"/>
              <a:ext cx="645390" cy="277209"/>
              <a:chOff x="2765924" y="2247976"/>
              <a:chExt cx="645390" cy="277209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3087838" y="2247976"/>
                <a:ext cx="85533" cy="466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008969" y="2294631"/>
                <a:ext cx="251046" cy="388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837067" y="2387940"/>
                <a:ext cx="574247" cy="1088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54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765924" y="2425405"/>
                <a:ext cx="645390" cy="0"/>
              </a:xfrm>
              <a:prstGeom prst="line">
                <a:avLst/>
              </a:prstGeom>
              <a:solidFill>
                <a:schemeClr val="bg1"/>
              </a:solidFill>
              <a:ln w="12700" cmpd="sng">
                <a:solidFill>
                  <a:srgbClr val="FF005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765924" y="2462729"/>
                <a:ext cx="645390" cy="0"/>
              </a:xfrm>
              <a:prstGeom prst="line">
                <a:avLst/>
              </a:prstGeom>
              <a:solidFill>
                <a:schemeClr val="bg1"/>
              </a:solidFill>
              <a:ln w="12700" cmpd="sng">
                <a:solidFill>
                  <a:srgbClr val="FF005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875522" y="2359241"/>
                <a:ext cx="0" cy="143573"/>
              </a:xfrm>
              <a:prstGeom prst="line">
                <a:avLst/>
              </a:prstGeom>
              <a:solidFill>
                <a:schemeClr val="bg1"/>
              </a:solidFill>
              <a:ln w="12700" cmpd="sng">
                <a:solidFill>
                  <a:srgbClr val="FF005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3298605" y="2373662"/>
                <a:ext cx="0" cy="143573"/>
              </a:xfrm>
              <a:prstGeom prst="line">
                <a:avLst/>
              </a:prstGeom>
              <a:solidFill>
                <a:schemeClr val="bg1"/>
              </a:solidFill>
              <a:ln w="12700" cmpd="sng">
                <a:solidFill>
                  <a:srgbClr val="FF005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3332707" y="2359241"/>
                <a:ext cx="0" cy="143573"/>
              </a:xfrm>
              <a:prstGeom prst="line">
                <a:avLst/>
              </a:prstGeom>
              <a:solidFill>
                <a:schemeClr val="bg1"/>
              </a:solidFill>
              <a:ln w="12700" cmpd="sng">
                <a:solidFill>
                  <a:srgbClr val="FF005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370031" y="2359241"/>
                <a:ext cx="0" cy="143573"/>
              </a:xfrm>
              <a:prstGeom prst="line">
                <a:avLst/>
              </a:prstGeom>
              <a:solidFill>
                <a:schemeClr val="bg1"/>
              </a:solidFill>
              <a:ln w="12700" cmpd="sng">
                <a:solidFill>
                  <a:srgbClr val="FF005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918772" y="2381612"/>
                <a:ext cx="0" cy="143573"/>
              </a:xfrm>
              <a:prstGeom prst="line">
                <a:avLst/>
              </a:prstGeom>
              <a:solidFill>
                <a:schemeClr val="bg1"/>
              </a:solidFill>
              <a:ln w="12700" cmpd="sng">
                <a:solidFill>
                  <a:srgbClr val="FF005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955985" y="2367192"/>
                <a:ext cx="0" cy="143573"/>
              </a:xfrm>
              <a:prstGeom prst="line">
                <a:avLst/>
              </a:prstGeom>
              <a:solidFill>
                <a:schemeClr val="bg1"/>
              </a:solidFill>
              <a:ln w="12700" cmpd="sng">
                <a:solidFill>
                  <a:srgbClr val="FF005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030693" y="2381612"/>
                <a:ext cx="0" cy="81117"/>
              </a:xfrm>
              <a:prstGeom prst="line">
                <a:avLst/>
              </a:prstGeom>
              <a:solidFill>
                <a:schemeClr val="bg1"/>
              </a:solidFill>
              <a:ln w="12700" cmpd="sng">
                <a:solidFill>
                  <a:srgbClr val="FF005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2993662" y="2359241"/>
                <a:ext cx="0" cy="143573"/>
              </a:xfrm>
              <a:prstGeom prst="line">
                <a:avLst/>
              </a:prstGeom>
              <a:solidFill>
                <a:schemeClr val="bg1"/>
              </a:solidFill>
              <a:ln w="12700" cmpd="sng">
                <a:solidFill>
                  <a:srgbClr val="FF005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256744" y="2357860"/>
                <a:ext cx="0" cy="143573"/>
              </a:xfrm>
              <a:prstGeom prst="line">
                <a:avLst/>
              </a:prstGeom>
              <a:solidFill>
                <a:schemeClr val="bg1"/>
              </a:solidFill>
              <a:ln w="12700" cmpd="sng">
                <a:solidFill>
                  <a:srgbClr val="FF005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3066351" y="2379916"/>
                <a:ext cx="0" cy="81117"/>
              </a:xfrm>
              <a:prstGeom prst="line">
                <a:avLst/>
              </a:prstGeom>
              <a:solidFill>
                <a:schemeClr val="bg1"/>
              </a:solidFill>
              <a:ln w="12700" cmpd="sng">
                <a:solidFill>
                  <a:srgbClr val="FF005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3102311" y="2363483"/>
                <a:ext cx="0" cy="95537"/>
              </a:xfrm>
              <a:prstGeom prst="line">
                <a:avLst/>
              </a:prstGeom>
              <a:solidFill>
                <a:schemeClr val="bg1"/>
              </a:solidFill>
              <a:ln w="12700" cmpd="sng">
                <a:solidFill>
                  <a:srgbClr val="FF005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42806" y="2377903"/>
                <a:ext cx="0" cy="81117"/>
              </a:xfrm>
              <a:prstGeom prst="line">
                <a:avLst/>
              </a:prstGeom>
              <a:solidFill>
                <a:schemeClr val="bg1"/>
              </a:solidFill>
              <a:ln w="12700" cmpd="sng">
                <a:solidFill>
                  <a:srgbClr val="FF005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3182705" y="2380448"/>
                <a:ext cx="0" cy="81117"/>
              </a:xfrm>
              <a:prstGeom prst="line">
                <a:avLst/>
              </a:prstGeom>
              <a:solidFill>
                <a:schemeClr val="bg1"/>
              </a:solidFill>
              <a:ln w="12700" cmpd="sng">
                <a:solidFill>
                  <a:srgbClr val="FF005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222694" y="2366170"/>
                <a:ext cx="0" cy="95537"/>
              </a:xfrm>
              <a:prstGeom prst="line">
                <a:avLst/>
              </a:prstGeom>
              <a:solidFill>
                <a:schemeClr val="bg1"/>
              </a:solidFill>
              <a:ln w="12700" cmpd="sng">
                <a:solidFill>
                  <a:srgbClr val="FF005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2362502" y="2211647"/>
              <a:ext cx="574247" cy="333113"/>
            </a:xfrm>
            <a:prstGeom prst="rect">
              <a:avLst/>
            </a:prstGeom>
            <a:solidFill>
              <a:srgbClr val="FF0054"/>
            </a:solidFill>
            <a:ln w="3810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2" name="Picture 4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18274" y="6118217"/>
            <a:ext cx="211538" cy="583991"/>
          </a:xfrm>
          <a:prstGeom prst="rect">
            <a:avLst/>
          </a:prstGeom>
        </p:spPr>
      </p:pic>
      <p:sp>
        <p:nvSpPr>
          <p:cNvPr id="43" name="Rectangle 42"/>
          <p:cNvSpPr/>
          <p:nvPr userDrawn="1"/>
        </p:nvSpPr>
        <p:spPr>
          <a:xfrm>
            <a:off x="457200" y="6043136"/>
            <a:ext cx="6934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rgbClr val="B4B9BF"/>
                </a:solidFill>
              </a:rPr>
              <a:t>Soraya</a:t>
            </a:r>
            <a:r>
              <a:rPr lang="en-US" sz="1400" baseline="0" dirty="0" smtClean="0">
                <a:solidFill>
                  <a:srgbClr val="B4B9BF"/>
                </a:solidFill>
              </a:rPr>
              <a:t> </a:t>
            </a:r>
            <a:r>
              <a:rPr lang="en-US" sz="1400" baseline="0" dirty="0" err="1" smtClean="0">
                <a:solidFill>
                  <a:srgbClr val="B4B9BF"/>
                </a:solidFill>
              </a:rPr>
              <a:t>Azari</a:t>
            </a:r>
            <a:r>
              <a:rPr lang="en-US" sz="1400" baseline="0" dirty="0" smtClean="0">
                <a:solidFill>
                  <a:srgbClr val="B4B9BF"/>
                </a:solidFill>
              </a:rPr>
              <a:t>, MD</a:t>
            </a:r>
          </a:p>
          <a:p>
            <a:r>
              <a:rPr lang="en-US" sz="1400" baseline="0" dirty="0" smtClean="0">
                <a:solidFill>
                  <a:srgbClr val="B4B9BF"/>
                </a:solidFill>
              </a:rPr>
              <a:t>Education Team</a:t>
            </a:r>
          </a:p>
          <a:p>
            <a:r>
              <a:rPr lang="en-US" sz="1400" baseline="0" dirty="0" smtClean="0">
                <a:solidFill>
                  <a:srgbClr val="B4B9BF"/>
                </a:solidFill>
              </a:rPr>
              <a:t>UCSF Division of General Internal Medicine at </a:t>
            </a:r>
            <a:r>
              <a:rPr lang="en-US" sz="1400" baseline="0" dirty="0" err="1" smtClean="0">
                <a:solidFill>
                  <a:srgbClr val="B4B9BF"/>
                </a:solidFill>
              </a:rPr>
              <a:t>Zuckerberg</a:t>
            </a:r>
            <a:r>
              <a:rPr lang="en-US" sz="1400" baseline="0" dirty="0" smtClean="0">
                <a:solidFill>
                  <a:srgbClr val="B4B9BF"/>
                </a:solidFill>
              </a:rPr>
              <a:t> San Francisco General Hospital</a:t>
            </a:r>
            <a:endParaRPr lang="en-US" sz="1400" baseline="0" dirty="0">
              <a:solidFill>
                <a:srgbClr val="B4B9BF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096000"/>
            <a:ext cx="1270929" cy="5684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Facilitator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Time: </a:t>
            </a:r>
            <a:r>
              <a:rPr lang="en-US" dirty="0"/>
              <a:t>15 minutes</a:t>
            </a:r>
            <a:endParaRPr lang="en-US" b="1" dirty="0"/>
          </a:p>
          <a:p>
            <a:pPr marL="114300" indent="0">
              <a:buNone/>
            </a:pPr>
            <a:endParaRPr lang="en-US" dirty="0"/>
          </a:p>
          <a:p>
            <a:r>
              <a:rPr lang="en-US" b="1" dirty="0"/>
              <a:t>Audience:</a:t>
            </a:r>
            <a:r>
              <a:rPr lang="en-US" dirty="0"/>
              <a:t> 1</a:t>
            </a:r>
            <a:r>
              <a:rPr lang="en-US" baseline="30000" dirty="0"/>
              <a:t>st</a:t>
            </a:r>
            <a:r>
              <a:rPr lang="en-US" dirty="0"/>
              <a:t> – 3</a:t>
            </a:r>
            <a:r>
              <a:rPr lang="en-US" baseline="30000" dirty="0"/>
              <a:t>rd</a:t>
            </a:r>
            <a:r>
              <a:rPr lang="en-US" dirty="0"/>
              <a:t> year residents</a:t>
            </a:r>
            <a:endParaRPr lang="en-US" b="1" dirty="0"/>
          </a:p>
          <a:p>
            <a:pPr marL="114300" indent="0">
              <a:buNone/>
            </a:pPr>
            <a:endParaRPr lang="en-US" b="1" dirty="0"/>
          </a:p>
          <a:p>
            <a:pPr lvl="0"/>
            <a:r>
              <a:rPr lang="en-US" b="1" dirty="0"/>
              <a:t>Objective(s): </a:t>
            </a:r>
            <a:r>
              <a:rPr lang="en-US" dirty="0"/>
              <a:t>Discuss and/or demonstrate (depending on capacity of training site) strategies to enhance patient access to their medical home for care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6177210" y="2639060"/>
            <a:ext cx="5186681" cy="365760"/>
          </a:xfrm>
        </p:spPr>
        <p:txBody>
          <a:bodyPr/>
          <a:lstStyle/>
          <a:p>
            <a:r>
              <a:rPr lang="en-US" b="1" smtClean="0"/>
              <a:t>The UCSF Double Helix Curriculum: </a:t>
            </a:r>
          </a:p>
          <a:p>
            <a:r>
              <a:rPr lang="en-US" smtClean="0"/>
              <a:t>Transformation of High-Performing Primary Care in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7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defRPr sz="1800"/>
            </a:pPr>
            <a:r>
              <a:rPr lang="en-US" sz="2000" dirty="0"/>
              <a:t>Understand the patient volume patterns over the days of the week by provider, team, and for the clinic as a whole</a:t>
            </a:r>
          </a:p>
          <a:p>
            <a:pPr lvl="0">
              <a:spcAft>
                <a:spcPts val="600"/>
              </a:spcAft>
              <a:defRPr sz="1800"/>
            </a:pPr>
            <a:r>
              <a:rPr lang="en-US" sz="2000" dirty="0"/>
              <a:t>Map that against current </a:t>
            </a:r>
            <a:r>
              <a:rPr lang="en-US" sz="2000" u="sng" dirty="0"/>
              <a:t>provider</a:t>
            </a:r>
            <a:r>
              <a:rPr lang="en-US" sz="2000" dirty="0"/>
              <a:t> FTE/staffing</a:t>
            </a:r>
          </a:p>
          <a:p>
            <a:pPr lvl="0">
              <a:defRPr sz="1800"/>
            </a:pPr>
            <a:r>
              <a:rPr lang="en-US" sz="2000" dirty="0"/>
              <a:t>Smooth out schedule and days off to meet predicted </a:t>
            </a:r>
            <a:r>
              <a:rPr lang="en-US" sz="2000" dirty="0" smtClean="0"/>
              <a:t>demand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The UCSF Double Helix Curriculum: </a:t>
            </a:r>
          </a:p>
          <a:p>
            <a:r>
              <a:rPr lang="en-US" smtClean="0"/>
              <a:t>Transformation of High-Performing Primary Care in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883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7391400" cy="1143000"/>
          </a:xfrm>
        </p:spPr>
        <p:txBody>
          <a:bodyPr/>
          <a:lstStyle/>
          <a:p>
            <a:pPr algn="ctr"/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6177210" y="2639060"/>
            <a:ext cx="5186681" cy="365760"/>
          </a:xfrm>
        </p:spPr>
        <p:txBody>
          <a:bodyPr/>
          <a:lstStyle/>
          <a:p>
            <a:r>
              <a:rPr lang="en-US" b="1" smtClean="0"/>
              <a:t>The UCSF Double Helix Curriculum: </a:t>
            </a:r>
          </a:p>
          <a:p>
            <a:r>
              <a:rPr lang="en-US" smtClean="0"/>
              <a:t>Transformation of High-Performing Primary Care in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4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Improve Access?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Adapted from the Center for Excellence in Primary </a:t>
            </a:r>
            <a:r>
              <a:rPr lang="en-US" dirty="0" smtClean="0"/>
              <a:t>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07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Improving Access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The UCSF Double Helix Curriculum: </a:t>
            </a:r>
          </a:p>
          <a:p>
            <a:r>
              <a:rPr lang="en-US" smtClean="0"/>
              <a:t>Transformation of High-Performing Primary Care in Education</a:t>
            </a:r>
            <a:endParaRPr lang="en-US" dirty="0"/>
          </a:p>
        </p:txBody>
      </p:sp>
      <p:pic>
        <p:nvPicPr>
          <p:cNvPr id="6" name="image123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175067" y="1828800"/>
            <a:ext cx="6140133" cy="36576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0315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and Demand Basics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The UCSF Double Helix Curriculum: </a:t>
            </a:r>
          </a:p>
          <a:p>
            <a:r>
              <a:rPr lang="en-US" smtClean="0"/>
              <a:t>Transformation of High-Performing Primary Care in Education</a:t>
            </a:r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457198" y="1658110"/>
            <a:ext cx="3886202" cy="4818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/>
              <a:t>Supply: Common changes</a:t>
            </a:r>
          </a:p>
          <a:p>
            <a:r>
              <a:rPr lang="en-US" dirty="0" smtClean="0"/>
              <a:t>Provider FTE</a:t>
            </a:r>
          </a:p>
          <a:p>
            <a:r>
              <a:rPr lang="en-US" dirty="0" smtClean="0"/>
              <a:t># days open</a:t>
            </a:r>
          </a:p>
          <a:p>
            <a:r>
              <a:rPr lang="en-US" dirty="0" smtClean="0"/>
              <a:t>Types/length of </a:t>
            </a:r>
            <a:r>
              <a:rPr lang="en-US" dirty="0" err="1" smtClean="0"/>
              <a:t>appts</a:t>
            </a:r>
            <a:endParaRPr lang="en-US" dirty="0" smtClean="0"/>
          </a:p>
          <a:p>
            <a:r>
              <a:rPr lang="en-US" dirty="0" smtClean="0"/>
              <a:t>Other services (i.e. Behavioral Health, RN Visits)</a:t>
            </a:r>
          </a:p>
          <a:p>
            <a:r>
              <a:rPr lang="en-US" dirty="0" smtClean="0"/>
              <a:t>What else?</a:t>
            </a:r>
            <a:endParaRPr lang="en-US" dirty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4337304" y="1658110"/>
            <a:ext cx="3886202" cy="4818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b="1" kern="0" dirty="0">
                <a:solidFill>
                  <a:sysClr val="windowText" lastClr="000000"/>
                </a:solidFill>
              </a:rPr>
              <a:t>Demand: Common Measures</a:t>
            </a:r>
          </a:p>
          <a:p>
            <a:r>
              <a:rPr lang="en-US" kern="0" dirty="0">
                <a:solidFill>
                  <a:sysClr val="windowText" lastClr="000000"/>
                </a:solidFill>
              </a:rPr>
              <a:t>Panel size cap</a:t>
            </a:r>
          </a:p>
          <a:p>
            <a:r>
              <a:rPr lang="en-US" kern="0" dirty="0">
                <a:solidFill>
                  <a:sysClr val="windowText" lastClr="000000"/>
                </a:solidFill>
              </a:rPr>
              <a:t>Standard Return Intervals</a:t>
            </a:r>
          </a:p>
          <a:p>
            <a:r>
              <a:rPr lang="en-US" kern="0" dirty="0" err="1">
                <a:solidFill>
                  <a:sysClr val="windowText" lastClr="000000"/>
                </a:solidFill>
              </a:rPr>
              <a:t>Appt</a:t>
            </a:r>
            <a:r>
              <a:rPr lang="en-US" kern="0" dirty="0">
                <a:solidFill>
                  <a:sysClr val="windowText" lastClr="000000"/>
                </a:solidFill>
              </a:rPr>
              <a:t> Wait Time</a:t>
            </a:r>
          </a:p>
          <a:p>
            <a:r>
              <a:rPr lang="en-US" kern="0" dirty="0">
                <a:solidFill>
                  <a:sysClr val="windowText" lastClr="000000"/>
                </a:solidFill>
              </a:rPr>
              <a:t>Lab Result Availability</a:t>
            </a:r>
          </a:p>
          <a:p>
            <a:r>
              <a:rPr lang="en-US" kern="0" dirty="0">
                <a:solidFill>
                  <a:sysClr val="windowText" lastClr="000000"/>
                </a:solidFill>
              </a:rPr>
              <a:t>What else?</a:t>
            </a:r>
          </a:p>
        </p:txBody>
      </p:sp>
    </p:spTree>
    <p:extLst>
      <p:ext uri="{BB962C8B-B14F-4D97-AF65-F5344CB8AC3E}">
        <p14:creationId xmlns:p14="http://schemas.microsoft.com/office/powerpoint/2010/main" val="2857196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and Demand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Keeping panels clean/accurate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Reducing appointment types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Standard templates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Managing </a:t>
            </a:r>
            <a:r>
              <a:rPr lang="en-US" dirty="0" smtClean="0"/>
              <a:t>capacity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The UCSF Double Helix Curriculum: </a:t>
            </a:r>
          </a:p>
          <a:p>
            <a:r>
              <a:rPr lang="en-US" smtClean="0"/>
              <a:t>Transformation of High-Performing Primary Care in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4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Panels Clean and Accurate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/>
              <a:t>Tips and Tricks:</a:t>
            </a:r>
          </a:p>
          <a:p>
            <a:pPr marL="457200" indent="-342900">
              <a:buFont typeface="Wingdings" panose="05000000000000000000" pitchFamily="2" charset="2"/>
              <a:buChar char="q"/>
            </a:pPr>
            <a:r>
              <a:rPr lang="en-US" dirty="0"/>
              <a:t>For providers who work at multiple sites, run separate panel sizes for each site</a:t>
            </a:r>
          </a:p>
          <a:p>
            <a:pPr marL="401638" indent="-287338">
              <a:buFont typeface="Wingdings" panose="05000000000000000000" pitchFamily="2" charset="2"/>
              <a:buChar char="q"/>
            </a:pPr>
            <a:r>
              <a:rPr lang="en-US" dirty="0"/>
              <a:t>This includes outreach sites too!</a:t>
            </a:r>
          </a:p>
          <a:p>
            <a:pPr marL="401638" indent="-287338">
              <a:buFont typeface="Wingdings" panose="05000000000000000000" pitchFamily="2" charset="2"/>
              <a:buChar char="q"/>
            </a:pPr>
            <a:r>
              <a:rPr lang="en-US" dirty="0"/>
              <a:t>Develop a policy for how to take patients off of a panel including efforts to contact</a:t>
            </a:r>
          </a:p>
          <a:p>
            <a:pPr marL="401638" indent="-287338">
              <a:buFont typeface="Wingdings" panose="05000000000000000000" pitchFamily="2" charset="2"/>
              <a:buChar char="q"/>
              <a:tabLst>
                <a:tab pos="401638" algn="l"/>
              </a:tabLst>
            </a:pPr>
            <a:r>
              <a:rPr lang="en-US" dirty="0"/>
              <a:t>Run updated panel sizes monthly so you know how much they change</a:t>
            </a:r>
          </a:p>
          <a:p>
            <a:pPr marL="401638" indent="-287338">
              <a:buFont typeface="Wingdings" panose="05000000000000000000" pitchFamily="2" charset="2"/>
              <a:buChar char="q"/>
            </a:pPr>
            <a:r>
              <a:rPr lang="en-US" dirty="0"/>
              <a:t>Run reports based on empanelment status and visit in the last X </a:t>
            </a:r>
            <a:r>
              <a:rPr lang="en-US" dirty="0" smtClean="0"/>
              <a:t>months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The UCSF Double Helix Curriculum: </a:t>
            </a:r>
          </a:p>
          <a:p>
            <a:r>
              <a:rPr lang="en-US" smtClean="0"/>
              <a:t>Transformation of High-Performing Primary Care in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346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Appointment Types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The UCSF Double Helix Curriculum: </a:t>
            </a:r>
          </a:p>
          <a:p>
            <a:r>
              <a:rPr lang="en-US" smtClean="0"/>
              <a:t>Transformation of High-Performing Primary Care in Education</a:t>
            </a:r>
            <a:endParaRPr lang="en-US" dirty="0"/>
          </a:p>
        </p:txBody>
      </p:sp>
      <p:sp>
        <p:nvSpPr>
          <p:cNvPr id="5" name="Shape 1753"/>
          <p:cNvSpPr/>
          <p:nvPr/>
        </p:nvSpPr>
        <p:spPr>
          <a:xfrm>
            <a:off x="124404" y="4724399"/>
            <a:ext cx="419100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/>
            </a:lvl1pPr>
          </a:lstStyle>
          <a:p>
            <a:pPr>
              <a:defRPr sz="1800"/>
            </a:pPr>
            <a:r>
              <a:rPr sz="2200" kern="0" dirty="0">
                <a:solidFill>
                  <a:sysClr val="windowText" lastClr="000000"/>
                </a:solidFill>
                <a:sym typeface="Tw Cen MT"/>
              </a:rPr>
              <a:t>Grocery Store</a:t>
            </a:r>
          </a:p>
        </p:txBody>
      </p:sp>
      <p:sp>
        <p:nvSpPr>
          <p:cNvPr id="6" name="Shape 1754"/>
          <p:cNvSpPr/>
          <p:nvPr/>
        </p:nvSpPr>
        <p:spPr>
          <a:xfrm>
            <a:off x="4582104" y="4724399"/>
            <a:ext cx="320040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/>
            </a:lvl1pPr>
          </a:lstStyle>
          <a:p>
            <a:pPr>
              <a:defRPr sz="1800"/>
            </a:pPr>
            <a:r>
              <a:rPr sz="2200" kern="0" dirty="0">
                <a:solidFill>
                  <a:sysClr val="windowText" lastClr="000000"/>
                </a:solidFill>
                <a:sym typeface="Tw Cen MT"/>
              </a:rPr>
              <a:t>Bank</a:t>
            </a:r>
          </a:p>
        </p:txBody>
      </p:sp>
      <p:pic>
        <p:nvPicPr>
          <p:cNvPr id="7" name="image121.jpg" descr="iStock_000009279338_XXXLarge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419600" y="2450327"/>
            <a:ext cx="3525409" cy="235027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22.jpg" descr="iStock_000018102505_Large.jp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57200" y="2450327"/>
            <a:ext cx="3525409" cy="235027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74151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Appointment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Slots you might still need:</a:t>
            </a:r>
          </a:p>
          <a:p>
            <a:pPr marL="685800" lvl="1" indent="-274638">
              <a:buFont typeface="Wingdings" panose="05000000000000000000" pitchFamily="2" charset="2"/>
              <a:buChar char="q"/>
            </a:pPr>
            <a:r>
              <a:rPr lang="en-US" dirty="0"/>
              <a:t>New patient – insured and uninsured</a:t>
            </a:r>
          </a:p>
          <a:p>
            <a:pPr marL="685800" lvl="1" indent="-274638">
              <a:buFont typeface="Wingdings" panose="05000000000000000000" pitchFamily="2" charset="2"/>
              <a:buChar char="q"/>
            </a:pPr>
            <a:r>
              <a:rPr lang="en-US" dirty="0"/>
              <a:t>Same day</a:t>
            </a:r>
          </a:p>
          <a:p>
            <a:pPr marL="685800" lvl="1" indent="-274638">
              <a:buFont typeface="Wingdings" panose="05000000000000000000" pitchFamily="2" charset="2"/>
              <a:buChar char="q"/>
            </a:pPr>
            <a:r>
              <a:rPr lang="en-US" dirty="0"/>
              <a:t>Future</a:t>
            </a:r>
          </a:p>
          <a:p>
            <a:endParaRPr lang="en-US" dirty="0"/>
          </a:p>
          <a:p>
            <a:r>
              <a:rPr lang="en-US" dirty="0"/>
              <a:t>Special Cases</a:t>
            </a:r>
          </a:p>
          <a:p>
            <a:pPr marL="685800" lvl="1" indent="-274638">
              <a:buFont typeface="Wingdings" panose="05000000000000000000" pitchFamily="2" charset="2"/>
              <a:buChar char="q"/>
            </a:pPr>
            <a:r>
              <a:rPr lang="en-US" dirty="0"/>
              <a:t>New providers</a:t>
            </a:r>
          </a:p>
          <a:p>
            <a:pPr marL="685800" lvl="1" indent="-274638">
              <a:buFont typeface="Wingdings" panose="05000000000000000000" pitchFamily="2" charset="2"/>
              <a:buChar char="q"/>
            </a:pPr>
            <a:r>
              <a:rPr lang="en-US" dirty="0"/>
              <a:t>Prenatal</a:t>
            </a:r>
          </a:p>
          <a:p>
            <a:pPr marL="685800" lvl="1" indent="-274638">
              <a:buFont typeface="Wingdings" panose="05000000000000000000" pitchFamily="2" charset="2"/>
              <a:buChar char="q"/>
            </a:pPr>
            <a:r>
              <a:rPr lang="en-US" dirty="0" err="1"/>
              <a:t>Suboxone</a:t>
            </a:r>
            <a:r>
              <a:rPr lang="en-US" dirty="0"/>
              <a:t> or anything that only certain providers can </a:t>
            </a:r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The UCSF Double Helix Curriculum: </a:t>
            </a:r>
          </a:p>
          <a:p>
            <a:r>
              <a:rPr lang="en-US" smtClean="0"/>
              <a:t>Transformation of High-Performing Primary Care in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706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there is enough room on the schedule for huddle, chart review, required breaks, and lunch</a:t>
            </a:r>
          </a:p>
          <a:p>
            <a:r>
              <a:rPr lang="en-US" dirty="0"/>
              <a:t>Enough appointments to meet productivity goals (include adjustment for no-show rate!)</a:t>
            </a:r>
          </a:p>
          <a:p>
            <a:r>
              <a:rPr lang="en-US" dirty="0"/>
              <a:t>Easy for schedulers to know where to put patients</a:t>
            </a:r>
          </a:p>
          <a:p>
            <a:r>
              <a:rPr lang="en-US" dirty="0"/>
              <a:t>Standard appointment </a:t>
            </a:r>
            <a:r>
              <a:rPr lang="en-US" dirty="0" smtClean="0"/>
              <a:t>times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The UCSF Double Helix Curriculum: </a:t>
            </a:r>
          </a:p>
          <a:p>
            <a:r>
              <a:rPr lang="en-US" smtClean="0"/>
              <a:t>Transformation of High-Performing Primary Care in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23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8911</TotalTime>
  <Words>452</Words>
  <Application>Microsoft Office PowerPoint</Application>
  <PresentationFormat>On-screen Show (4:3)</PresentationFormat>
  <Paragraphs>81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Facilitator Guide</vt:lpstr>
      <vt:lpstr>How to Improve Access?</vt:lpstr>
      <vt:lpstr>Improving Access</vt:lpstr>
      <vt:lpstr>Supply and Demand Basics</vt:lpstr>
      <vt:lpstr>Supply and Demand Management</vt:lpstr>
      <vt:lpstr>Keeping Panels Clean and Accurate</vt:lpstr>
      <vt:lpstr>Reducing Appointment Types</vt:lpstr>
      <vt:lpstr>Reducing Appointment Types</vt:lpstr>
      <vt:lpstr>Standard Templates</vt:lpstr>
      <vt:lpstr>Managing Capacity</vt:lpstr>
      <vt:lpstr>Evaluation</vt:lpstr>
    </vt:vector>
  </TitlesOfParts>
  <Company>UCSF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UCSF</dc:creator>
  <cp:lastModifiedBy>UCSF</cp:lastModifiedBy>
  <cp:revision>27</cp:revision>
  <dcterms:created xsi:type="dcterms:W3CDTF">2016-05-17T22:36:22Z</dcterms:created>
  <dcterms:modified xsi:type="dcterms:W3CDTF">2017-01-31T22:33:43Z</dcterms:modified>
</cp:coreProperties>
</file>