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1"/>
  </p:notesMasterIdLst>
  <p:sldIdLst>
    <p:sldId id="260" r:id="rId2"/>
    <p:sldId id="256" r:id="rId3"/>
    <p:sldId id="271" r:id="rId4"/>
    <p:sldId id="273" r:id="rId5"/>
    <p:sldId id="272" r:id="rId6"/>
    <p:sldId id="274" r:id="rId7"/>
    <p:sldId id="275" r:id="rId8"/>
    <p:sldId id="276" r:id="rId9"/>
    <p:sldId id="285" r:id="rId10"/>
    <p:sldId id="277" r:id="rId11"/>
    <p:sldId id="278" r:id="rId12"/>
    <p:sldId id="279" r:id="rId13"/>
    <p:sldId id="280" r:id="rId14"/>
    <p:sldId id="281" r:id="rId15"/>
    <p:sldId id="282" r:id="rId16"/>
    <p:sldId id="283" r:id="rId17"/>
    <p:sldId id="286" r:id="rId18"/>
    <p:sldId id="284"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06" autoAdjust="0"/>
  </p:normalViewPr>
  <p:slideViewPr>
    <p:cSldViewPr>
      <p:cViewPr varScale="1">
        <p:scale>
          <a:sx n="65" d="100"/>
          <a:sy n="65" d="100"/>
        </p:scale>
        <p:origin x="-1638" y="-96"/>
      </p:cViewPr>
      <p:guideLst>
        <p:guide orient="horz" pos="2160"/>
        <p:guide pos="2880"/>
      </p:guideLst>
    </p:cSldViewPr>
  </p:slideViewPr>
  <p:notesTextViewPr>
    <p:cViewPr>
      <p:scale>
        <a:sx n="1" d="1"/>
        <a:sy n="1" d="1"/>
      </p:scale>
      <p:origin x="0" y="67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2838F-8B0F-4C9F-9954-94E29BB7840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2F420476-DEBF-4966-A128-8F69C5A07835}">
      <dgm:prSet phldrT="[Text]"/>
      <dgm:spPr/>
      <dgm:t>
        <a:bodyPr/>
        <a:lstStyle/>
        <a:p>
          <a:r>
            <a:rPr lang="en-US" dirty="0" smtClean="0"/>
            <a:t>Care Team</a:t>
          </a:r>
          <a:endParaRPr lang="en-US" dirty="0"/>
        </a:p>
      </dgm:t>
    </dgm:pt>
    <dgm:pt modelId="{0EA1BAE7-1482-4F4F-B8F8-9C1BD8E15C1F}" type="parTrans" cxnId="{491A4CAC-E080-48E7-8672-15AFCA8C92DE}">
      <dgm:prSet/>
      <dgm:spPr/>
      <dgm:t>
        <a:bodyPr/>
        <a:lstStyle/>
        <a:p>
          <a:endParaRPr lang="en-US"/>
        </a:p>
      </dgm:t>
    </dgm:pt>
    <dgm:pt modelId="{6C94C806-A071-4DF1-B4B9-12A04503B33E}" type="sibTrans" cxnId="{491A4CAC-E080-48E7-8672-15AFCA8C92DE}">
      <dgm:prSet/>
      <dgm:spPr/>
      <dgm:t>
        <a:bodyPr/>
        <a:lstStyle/>
        <a:p>
          <a:endParaRPr lang="en-US"/>
        </a:p>
      </dgm:t>
    </dgm:pt>
    <dgm:pt modelId="{116D687B-3EFD-4E97-A68C-F96F3B0E783B}">
      <dgm:prSet phldrT="[Text]"/>
      <dgm:spPr/>
      <dgm:t>
        <a:bodyPr/>
        <a:lstStyle/>
        <a:p>
          <a:r>
            <a:rPr lang="en-US" dirty="0" smtClean="0"/>
            <a:t>RN/LVN</a:t>
          </a:r>
          <a:endParaRPr lang="en-US" dirty="0"/>
        </a:p>
      </dgm:t>
    </dgm:pt>
    <dgm:pt modelId="{32444C5C-ED59-4EB4-A2A5-14BE96731168}" type="parTrans" cxnId="{6417EAB3-8006-4159-8A12-5FB8ACEA1DBB}">
      <dgm:prSet/>
      <dgm:spPr/>
      <dgm:t>
        <a:bodyPr/>
        <a:lstStyle/>
        <a:p>
          <a:endParaRPr lang="en-US" dirty="0"/>
        </a:p>
      </dgm:t>
    </dgm:pt>
    <dgm:pt modelId="{55D37E5B-0D33-4712-9C89-400163A94AB6}" type="sibTrans" cxnId="{6417EAB3-8006-4159-8A12-5FB8ACEA1DBB}">
      <dgm:prSet/>
      <dgm:spPr/>
      <dgm:t>
        <a:bodyPr/>
        <a:lstStyle/>
        <a:p>
          <a:endParaRPr lang="en-US"/>
        </a:p>
      </dgm:t>
    </dgm:pt>
    <dgm:pt modelId="{1B99EF72-DF46-4070-B106-E9068F27054E}">
      <dgm:prSet/>
      <dgm:spPr/>
      <dgm:t>
        <a:bodyPr/>
        <a:lstStyle/>
        <a:p>
          <a:r>
            <a:rPr lang="en-US" dirty="0" smtClean="0"/>
            <a:t>Pharm</a:t>
          </a:r>
          <a:endParaRPr lang="en-US" dirty="0"/>
        </a:p>
      </dgm:t>
    </dgm:pt>
    <dgm:pt modelId="{0DC04CCE-E510-4396-AB9A-C3D4A26A4EDD}" type="parTrans" cxnId="{B8074997-EBF8-43D1-A6A3-A2E6321B97A6}">
      <dgm:prSet/>
      <dgm:spPr/>
      <dgm:t>
        <a:bodyPr/>
        <a:lstStyle/>
        <a:p>
          <a:endParaRPr lang="en-US" dirty="0"/>
        </a:p>
      </dgm:t>
    </dgm:pt>
    <dgm:pt modelId="{BBB5EE8D-8905-426F-99B6-289813F2424D}" type="sibTrans" cxnId="{B8074997-EBF8-43D1-A6A3-A2E6321B97A6}">
      <dgm:prSet/>
      <dgm:spPr/>
      <dgm:t>
        <a:bodyPr/>
        <a:lstStyle/>
        <a:p>
          <a:endParaRPr lang="en-US"/>
        </a:p>
      </dgm:t>
    </dgm:pt>
    <dgm:pt modelId="{741EED3D-8E0B-4B1E-85B8-0AF0C4B493F3}">
      <dgm:prSet/>
      <dgm:spPr/>
      <dgm:t>
        <a:bodyPr/>
        <a:lstStyle/>
        <a:p>
          <a:r>
            <a:rPr lang="en-US" dirty="0" smtClean="0"/>
            <a:t>Health educator</a:t>
          </a:r>
          <a:endParaRPr lang="en-US" dirty="0"/>
        </a:p>
      </dgm:t>
    </dgm:pt>
    <dgm:pt modelId="{7EA360A1-2DBF-45BD-965D-E7C1E87554B5}" type="parTrans" cxnId="{F7E6290A-0484-4FFD-AF9F-5F1CB31D0188}">
      <dgm:prSet/>
      <dgm:spPr/>
      <dgm:t>
        <a:bodyPr/>
        <a:lstStyle/>
        <a:p>
          <a:endParaRPr lang="en-US" dirty="0"/>
        </a:p>
      </dgm:t>
    </dgm:pt>
    <dgm:pt modelId="{CB9E4F62-F2CC-44FB-A77F-25958F320CBA}" type="sibTrans" cxnId="{F7E6290A-0484-4FFD-AF9F-5F1CB31D0188}">
      <dgm:prSet/>
      <dgm:spPr/>
      <dgm:t>
        <a:bodyPr/>
        <a:lstStyle/>
        <a:p>
          <a:endParaRPr lang="en-US"/>
        </a:p>
      </dgm:t>
    </dgm:pt>
    <dgm:pt modelId="{9264A0C2-A1F8-47FB-948A-F6CBD8F6D4EB}">
      <dgm:prSet custT="1"/>
      <dgm:spPr/>
      <dgm:t>
        <a:bodyPr/>
        <a:lstStyle/>
        <a:p>
          <a:r>
            <a:rPr lang="en-US" sz="1800" dirty="0" smtClean="0"/>
            <a:t>Front Desk/ Clerk</a:t>
          </a:r>
          <a:endParaRPr lang="en-US" sz="1800" dirty="0"/>
        </a:p>
      </dgm:t>
    </dgm:pt>
    <dgm:pt modelId="{400E0D9E-D16D-4126-83B4-23D2006E32B9}" type="parTrans" cxnId="{021E54F6-A85F-41EB-AFFE-5534E03A3E2F}">
      <dgm:prSet/>
      <dgm:spPr/>
      <dgm:t>
        <a:bodyPr/>
        <a:lstStyle/>
        <a:p>
          <a:endParaRPr lang="en-US" dirty="0"/>
        </a:p>
      </dgm:t>
    </dgm:pt>
    <dgm:pt modelId="{262F1942-A29B-4E95-B502-170AEF26ACBA}" type="sibTrans" cxnId="{021E54F6-A85F-41EB-AFFE-5534E03A3E2F}">
      <dgm:prSet/>
      <dgm:spPr/>
      <dgm:t>
        <a:bodyPr/>
        <a:lstStyle/>
        <a:p>
          <a:endParaRPr lang="en-US"/>
        </a:p>
      </dgm:t>
    </dgm:pt>
    <dgm:pt modelId="{9E817707-71D9-4619-8841-CC7491225A40}">
      <dgm:prSet/>
      <dgm:spPr/>
      <dgm:t>
        <a:bodyPr/>
        <a:lstStyle/>
        <a:p>
          <a:endParaRPr lang="en-US" dirty="0"/>
        </a:p>
      </dgm:t>
    </dgm:pt>
    <dgm:pt modelId="{4F1A3B88-C02C-460E-9EE9-7ECB2B0B6E9F}" type="parTrans" cxnId="{F4A4C6B1-7BF0-4360-BB4C-C838E680955F}">
      <dgm:prSet/>
      <dgm:spPr/>
      <dgm:t>
        <a:bodyPr/>
        <a:lstStyle/>
        <a:p>
          <a:endParaRPr lang="en-US"/>
        </a:p>
      </dgm:t>
    </dgm:pt>
    <dgm:pt modelId="{D8B41FE7-9E23-4A22-B361-F50CB212984B}" type="sibTrans" cxnId="{F4A4C6B1-7BF0-4360-BB4C-C838E680955F}">
      <dgm:prSet/>
      <dgm:spPr/>
      <dgm:t>
        <a:bodyPr/>
        <a:lstStyle/>
        <a:p>
          <a:endParaRPr lang="en-US"/>
        </a:p>
      </dgm:t>
    </dgm:pt>
    <dgm:pt modelId="{968E7D32-B19C-48A3-A7FC-BC4DA88A14EF}">
      <dgm:prSet phldrT="[Text]"/>
      <dgm:spPr/>
      <dgm:t>
        <a:bodyPr/>
        <a:lstStyle/>
        <a:p>
          <a:r>
            <a:rPr lang="en-US" dirty="0" smtClean="0"/>
            <a:t>Medical Assistants</a:t>
          </a:r>
          <a:endParaRPr lang="en-US" dirty="0"/>
        </a:p>
      </dgm:t>
    </dgm:pt>
    <dgm:pt modelId="{5AB38062-B8B4-4359-A4DC-BC7AB22268B9}" type="parTrans" cxnId="{5C1D2E69-4851-439F-8DE9-0CE421A1722C}">
      <dgm:prSet/>
      <dgm:spPr/>
      <dgm:t>
        <a:bodyPr/>
        <a:lstStyle/>
        <a:p>
          <a:endParaRPr lang="en-US" dirty="0"/>
        </a:p>
      </dgm:t>
    </dgm:pt>
    <dgm:pt modelId="{D2658FAE-89AC-4A71-AB7D-C91CFCB5A598}" type="sibTrans" cxnId="{5C1D2E69-4851-439F-8DE9-0CE421A1722C}">
      <dgm:prSet/>
      <dgm:spPr/>
      <dgm:t>
        <a:bodyPr/>
        <a:lstStyle/>
        <a:p>
          <a:endParaRPr lang="en-US"/>
        </a:p>
      </dgm:t>
    </dgm:pt>
    <dgm:pt modelId="{55B48C23-6BA9-43EA-A5EF-0024AF47BF66}">
      <dgm:prSet custT="1"/>
      <dgm:spPr/>
      <dgm:t>
        <a:bodyPr/>
        <a:lstStyle/>
        <a:p>
          <a:endParaRPr lang="en-US" sz="1800" dirty="0"/>
        </a:p>
      </dgm:t>
    </dgm:pt>
    <dgm:pt modelId="{C006807C-EE4B-40AE-9384-6897F4F401FF}" type="parTrans" cxnId="{E910D3E6-05DE-4E4A-856F-EB692DC92BE4}">
      <dgm:prSet/>
      <dgm:spPr/>
      <dgm:t>
        <a:bodyPr/>
        <a:lstStyle/>
        <a:p>
          <a:endParaRPr lang="en-US"/>
        </a:p>
      </dgm:t>
    </dgm:pt>
    <dgm:pt modelId="{77DB290B-A8B1-4D64-8DE7-92AD617CF8B8}" type="sibTrans" cxnId="{E910D3E6-05DE-4E4A-856F-EB692DC92BE4}">
      <dgm:prSet/>
      <dgm:spPr/>
      <dgm:t>
        <a:bodyPr/>
        <a:lstStyle/>
        <a:p>
          <a:endParaRPr lang="en-US"/>
        </a:p>
      </dgm:t>
    </dgm:pt>
    <dgm:pt modelId="{86F042D0-3267-4956-B40A-A09BFF14C838}">
      <dgm:prSet phldrT="[Text]"/>
      <dgm:spPr/>
      <dgm:t>
        <a:bodyPr/>
        <a:lstStyle/>
        <a:p>
          <a:r>
            <a:rPr lang="en-US" dirty="0" smtClean="0"/>
            <a:t>Providers</a:t>
          </a:r>
          <a:endParaRPr lang="en-US" dirty="0"/>
        </a:p>
      </dgm:t>
    </dgm:pt>
    <dgm:pt modelId="{6BEA555A-2D75-4117-BC7F-CC0879B5E7FE}" type="parTrans" cxnId="{06E455E0-379E-4DAF-A20E-6855CC2ACFAE}">
      <dgm:prSet/>
      <dgm:spPr/>
      <dgm:t>
        <a:bodyPr/>
        <a:lstStyle/>
        <a:p>
          <a:endParaRPr lang="en-US" dirty="0"/>
        </a:p>
      </dgm:t>
    </dgm:pt>
    <dgm:pt modelId="{74A4A110-D0E6-4605-AE36-0ADAE392DD0F}" type="sibTrans" cxnId="{06E455E0-379E-4DAF-A20E-6855CC2ACFAE}">
      <dgm:prSet/>
      <dgm:spPr/>
      <dgm:t>
        <a:bodyPr/>
        <a:lstStyle/>
        <a:p>
          <a:endParaRPr lang="en-US"/>
        </a:p>
      </dgm:t>
    </dgm:pt>
    <dgm:pt modelId="{C462A09D-0BBF-4839-80D8-38B47F0135BE}">
      <dgm:prSet/>
      <dgm:spPr/>
      <dgm:t>
        <a:bodyPr/>
        <a:lstStyle/>
        <a:p>
          <a:r>
            <a:rPr lang="en-US" dirty="0" smtClean="0"/>
            <a:t>Social Worker</a:t>
          </a:r>
          <a:endParaRPr lang="en-US" dirty="0"/>
        </a:p>
      </dgm:t>
    </dgm:pt>
    <dgm:pt modelId="{C82C4F9F-7D2C-461D-914A-1EBED4D0B1EA}" type="parTrans" cxnId="{5C370CC2-9FC6-413F-BB10-24DAC04596EF}">
      <dgm:prSet/>
      <dgm:spPr/>
      <dgm:t>
        <a:bodyPr/>
        <a:lstStyle/>
        <a:p>
          <a:endParaRPr lang="en-US"/>
        </a:p>
      </dgm:t>
    </dgm:pt>
    <dgm:pt modelId="{704A40EB-8594-4E5D-AC99-EBA5E69E133A}" type="sibTrans" cxnId="{5C370CC2-9FC6-413F-BB10-24DAC04596EF}">
      <dgm:prSet/>
      <dgm:spPr/>
      <dgm:t>
        <a:bodyPr/>
        <a:lstStyle/>
        <a:p>
          <a:endParaRPr lang="en-US"/>
        </a:p>
      </dgm:t>
    </dgm:pt>
    <dgm:pt modelId="{CB72971A-0486-4396-8DC5-87B6A5FF3C72}" type="pres">
      <dgm:prSet presAssocID="{9A12838F-8B0F-4C9F-9954-94E29BB7840E}" presName="cycle" presStyleCnt="0">
        <dgm:presLayoutVars>
          <dgm:chMax val="1"/>
          <dgm:dir/>
          <dgm:animLvl val="ctr"/>
          <dgm:resizeHandles val="exact"/>
        </dgm:presLayoutVars>
      </dgm:prSet>
      <dgm:spPr/>
      <dgm:t>
        <a:bodyPr/>
        <a:lstStyle/>
        <a:p>
          <a:endParaRPr lang="en-US"/>
        </a:p>
      </dgm:t>
    </dgm:pt>
    <dgm:pt modelId="{544235EC-8BAD-417A-96FC-44CB38A465DB}" type="pres">
      <dgm:prSet presAssocID="{2F420476-DEBF-4966-A128-8F69C5A07835}" presName="centerShape" presStyleLbl="node0" presStyleIdx="0" presStyleCnt="1"/>
      <dgm:spPr/>
      <dgm:t>
        <a:bodyPr/>
        <a:lstStyle/>
        <a:p>
          <a:endParaRPr lang="en-US"/>
        </a:p>
      </dgm:t>
    </dgm:pt>
    <dgm:pt modelId="{182FCE90-05D4-4863-80E2-912A386AF61E}" type="pres">
      <dgm:prSet presAssocID="{5AB38062-B8B4-4359-A4DC-BC7AB22268B9}" presName="Name9" presStyleLbl="parChTrans1D2" presStyleIdx="0" presStyleCnt="7"/>
      <dgm:spPr/>
      <dgm:t>
        <a:bodyPr/>
        <a:lstStyle/>
        <a:p>
          <a:endParaRPr lang="en-US"/>
        </a:p>
      </dgm:t>
    </dgm:pt>
    <dgm:pt modelId="{7DC3B67A-80B5-46EC-B598-17A984B91087}" type="pres">
      <dgm:prSet presAssocID="{5AB38062-B8B4-4359-A4DC-BC7AB22268B9}" presName="connTx" presStyleLbl="parChTrans1D2" presStyleIdx="0" presStyleCnt="7"/>
      <dgm:spPr/>
      <dgm:t>
        <a:bodyPr/>
        <a:lstStyle/>
        <a:p>
          <a:endParaRPr lang="en-US"/>
        </a:p>
      </dgm:t>
    </dgm:pt>
    <dgm:pt modelId="{BA667407-9B92-427D-9E56-76870F0984F5}" type="pres">
      <dgm:prSet presAssocID="{968E7D32-B19C-48A3-A7FC-BC4DA88A14EF}" presName="node" presStyleLbl="node1" presStyleIdx="0" presStyleCnt="7">
        <dgm:presLayoutVars>
          <dgm:bulletEnabled val="1"/>
        </dgm:presLayoutVars>
      </dgm:prSet>
      <dgm:spPr/>
      <dgm:t>
        <a:bodyPr/>
        <a:lstStyle/>
        <a:p>
          <a:endParaRPr lang="en-US"/>
        </a:p>
      </dgm:t>
    </dgm:pt>
    <dgm:pt modelId="{EB8E78FC-63A6-4143-8580-DF6F6D17CBCF}" type="pres">
      <dgm:prSet presAssocID="{32444C5C-ED59-4EB4-A2A5-14BE96731168}" presName="Name9" presStyleLbl="parChTrans1D2" presStyleIdx="1" presStyleCnt="7"/>
      <dgm:spPr/>
      <dgm:t>
        <a:bodyPr/>
        <a:lstStyle/>
        <a:p>
          <a:endParaRPr lang="en-US"/>
        </a:p>
      </dgm:t>
    </dgm:pt>
    <dgm:pt modelId="{C00D8345-9720-4E86-B909-37F3DFE8EC43}" type="pres">
      <dgm:prSet presAssocID="{32444C5C-ED59-4EB4-A2A5-14BE96731168}" presName="connTx" presStyleLbl="parChTrans1D2" presStyleIdx="1" presStyleCnt="7"/>
      <dgm:spPr/>
      <dgm:t>
        <a:bodyPr/>
        <a:lstStyle/>
        <a:p>
          <a:endParaRPr lang="en-US"/>
        </a:p>
      </dgm:t>
    </dgm:pt>
    <dgm:pt modelId="{1907E780-EA50-44DB-83AB-43288136A9CF}" type="pres">
      <dgm:prSet presAssocID="{116D687B-3EFD-4E97-A68C-F96F3B0E783B}" presName="node" presStyleLbl="node1" presStyleIdx="1" presStyleCnt="7">
        <dgm:presLayoutVars>
          <dgm:bulletEnabled val="1"/>
        </dgm:presLayoutVars>
      </dgm:prSet>
      <dgm:spPr/>
      <dgm:t>
        <a:bodyPr/>
        <a:lstStyle/>
        <a:p>
          <a:endParaRPr lang="en-US"/>
        </a:p>
      </dgm:t>
    </dgm:pt>
    <dgm:pt modelId="{53CC3893-4095-402B-A10B-553251124BBD}" type="pres">
      <dgm:prSet presAssocID="{6BEA555A-2D75-4117-BC7F-CC0879B5E7FE}" presName="Name9" presStyleLbl="parChTrans1D2" presStyleIdx="2" presStyleCnt="7"/>
      <dgm:spPr/>
      <dgm:t>
        <a:bodyPr/>
        <a:lstStyle/>
        <a:p>
          <a:endParaRPr lang="en-US"/>
        </a:p>
      </dgm:t>
    </dgm:pt>
    <dgm:pt modelId="{0D3BFD03-D383-43ED-B354-BC602C962B0C}" type="pres">
      <dgm:prSet presAssocID="{6BEA555A-2D75-4117-BC7F-CC0879B5E7FE}" presName="connTx" presStyleLbl="parChTrans1D2" presStyleIdx="2" presStyleCnt="7"/>
      <dgm:spPr/>
      <dgm:t>
        <a:bodyPr/>
        <a:lstStyle/>
        <a:p>
          <a:endParaRPr lang="en-US"/>
        </a:p>
      </dgm:t>
    </dgm:pt>
    <dgm:pt modelId="{AFB5D3E9-AC05-4B85-8BA1-58D12663F634}" type="pres">
      <dgm:prSet presAssocID="{86F042D0-3267-4956-B40A-A09BFF14C838}" presName="node" presStyleLbl="node1" presStyleIdx="2" presStyleCnt="7">
        <dgm:presLayoutVars>
          <dgm:bulletEnabled val="1"/>
        </dgm:presLayoutVars>
      </dgm:prSet>
      <dgm:spPr/>
      <dgm:t>
        <a:bodyPr/>
        <a:lstStyle/>
        <a:p>
          <a:endParaRPr lang="en-US"/>
        </a:p>
      </dgm:t>
    </dgm:pt>
    <dgm:pt modelId="{37175378-624D-4B6B-8EA4-47577F9DF191}" type="pres">
      <dgm:prSet presAssocID="{0DC04CCE-E510-4396-AB9A-C3D4A26A4EDD}" presName="Name9" presStyleLbl="parChTrans1D2" presStyleIdx="3" presStyleCnt="7"/>
      <dgm:spPr/>
      <dgm:t>
        <a:bodyPr/>
        <a:lstStyle/>
        <a:p>
          <a:endParaRPr lang="en-US"/>
        </a:p>
      </dgm:t>
    </dgm:pt>
    <dgm:pt modelId="{648ACE59-69F4-49F9-9D30-2011F94FDF83}" type="pres">
      <dgm:prSet presAssocID="{0DC04CCE-E510-4396-AB9A-C3D4A26A4EDD}" presName="connTx" presStyleLbl="parChTrans1D2" presStyleIdx="3" presStyleCnt="7"/>
      <dgm:spPr/>
      <dgm:t>
        <a:bodyPr/>
        <a:lstStyle/>
        <a:p>
          <a:endParaRPr lang="en-US"/>
        </a:p>
      </dgm:t>
    </dgm:pt>
    <dgm:pt modelId="{E2596EA8-6CD5-40A8-83E6-D088587D7A6F}" type="pres">
      <dgm:prSet presAssocID="{1B99EF72-DF46-4070-B106-E9068F27054E}" presName="node" presStyleLbl="node1" presStyleIdx="3" presStyleCnt="7">
        <dgm:presLayoutVars>
          <dgm:bulletEnabled val="1"/>
        </dgm:presLayoutVars>
      </dgm:prSet>
      <dgm:spPr/>
      <dgm:t>
        <a:bodyPr/>
        <a:lstStyle/>
        <a:p>
          <a:endParaRPr lang="en-US"/>
        </a:p>
      </dgm:t>
    </dgm:pt>
    <dgm:pt modelId="{6E46D490-06CA-4F42-A3ED-09FEA95DF0B6}" type="pres">
      <dgm:prSet presAssocID="{C82C4F9F-7D2C-461D-914A-1EBED4D0B1EA}" presName="Name9" presStyleLbl="parChTrans1D2" presStyleIdx="4" presStyleCnt="7"/>
      <dgm:spPr/>
      <dgm:t>
        <a:bodyPr/>
        <a:lstStyle/>
        <a:p>
          <a:endParaRPr lang="en-US"/>
        </a:p>
      </dgm:t>
    </dgm:pt>
    <dgm:pt modelId="{71A0FBF9-D9CA-4222-953E-E04683E9378B}" type="pres">
      <dgm:prSet presAssocID="{C82C4F9F-7D2C-461D-914A-1EBED4D0B1EA}" presName="connTx" presStyleLbl="parChTrans1D2" presStyleIdx="4" presStyleCnt="7"/>
      <dgm:spPr/>
      <dgm:t>
        <a:bodyPr/>
        <a:lstStyle/>
        <a:p>
          <a:endParaRPr lang="en-US"/>
        </a:p>
      </dgm:t>
    </dgm:pt>
    <dgm:pt modelId="{0BEBFB03-C615-4493-BBCF-FF8D7EE737A8}" type="pres">
      <dgm:prSet presAssocID="{C462A09D-0BBF-4839-80D8-38B47F0135BE}" presName="node" presStyleLbl="node1" presStyleIdx="4" presStyleCnt="7">
        <dgm:presLayoutVars>
          <dgm:bulletEnabled val="1"/>
        </dgm:presLayoutVars>
      </dgm:prSet>
      <dgm:spPr/>
      <dgm:t>
        <a:bodyPr/>
        <a:lstStyle/>
        <a:p>
          <a:endParaRPr lang="en-US"/>
        </a:p>
      </dgm:t>
    </dgm:pt>
    <dgm:pt modelId="{8B82349C-2719-41CD-9905-3735FD128306}" type="pres">
      <dgm:prSet presAssocID="{7EA360A1-2DBF-45BD-965D-E7C1E87554B5}" presName="Name9" presStyleLbl="parChTrans1D2" presStyleIdx="5" presStyleCnt="7"/>
      <dgm:spPr/>
      <dgm:t>
        <a:bodyPr/>
        <a:lstStyle/>
        <a:p>
          <a:endParaRPr lang="en-US"/>
        </a:p>
      </dgm:t>
    </dgm:pt>
    <dgm:pt modelId="{8DFB8C41-82F3-4102-A0A9-6AC6A73656D5}" type="pres">
      <dgm:prSet presAssocID="{7EA360A1-2DBF-45BD-965D-E7C1E87554B5}" presName="connTx" presStyleLbl="parChTrans1D2" presStyleIdx="5" presStyleCnt="7"/>
      <dgm:spPr/>
      <dgm:t>
        <a:bodyPr/>
        <a:lstStyle/>
        <a:p>
          <a:endParaRPr lang="en-US"/>
        </a:p>
      </dgm:t>
    </dgm:pt>
    <dgm:pt modelId="{76CE6245-D372-44F6-A2D9-E43A7F5FE7D7}" type="pres">
      <dgm:prSet presAssocID="{741EED3D-8E0B-4B1E-85B8-0AF0C4B493F3}" presName="node" presStyleLbl="node1" presStyleIdx="5" presStyleCnt="7">
        <dgm:presLayoutVars>
          <dgm:bulletEnabled val="1"/>
        </dgm:presLayoutVars>
      </dgm:prSet>
      <dgm:spPr/>
      <dgm:t>
        <a:bodyPr/>
        <a:lstStyle/>
        <a:p>
          <a:endParaRPr lang="en-US"/>
        </a:p>
      </dgm:t>
    </dgm:pt>
    <dgm:pt modelId="{F6C08350-FDF7-4ABD-8958-7E68C4615715}" type="pres">
      <dgm:prSet presAssocID="{400E0D9E-D16D-4126-83B4-23D2006E32B9}" presName="Name9" presStyleLbl="parChTrans1D2" presStyleIdx="6" presStyleCnt="7"/>
      <dgm:spPr/>
      <dgm:t>
        <a:bodyPr/>
        <a:lstStyle/>
        <a:p>
          <a:endParaRPr lang="en-US"/>
        </a:p>
      </dgm:t>
    </dgm:pt>
    <dgm:pt modelId="{EA7536EC-63F1-4A4A-A221-4C5A9E780EE1}" type="pres">
      <dgm:prSet presAssocID="{400E0D9E-D16D-4126-83B4-23D2006E32B9}" presName="connTx" presStyleLbl="parChTrans1D2" presStyleIdx="6" presStyleCnt="7"/>
      <dgm:spPr/>
      <dgm:t>
        <a:bodyPr/>
        <a:lstStyle/>
        <a:p>
          <a:endParaRPr lang="en-US"/>
        </a:p>
      </dgm:t>
    </dgm:pt>
    <dgm:pt modelId="{52F39494-86EA-4911-871E-76CCA376A468}" type="pres">
      <dgm:prSet presAssocID="{9264A0C2-A1F8-47FB-948A-F6CBD8F6D4EB}" presName="node" presStyleLbl="node1" presStyleIdx="6" presStyleCnt="7">
        <dgm:presLayoutVars>
          <dgm:bulletEnabled val="1"/>
        </dgm:presLayoutVars>
      </dgm:prSet>
      <dgm:spPr/>
      <dgm:t>
        <a:bodyPr/>
        <a:lstStyle/>
        <a:p>
          <a:endParaRPr lang="en-US"/>
        </a:p>
      </dgm:t>
    </dgm:pt>
  </dgm:ptLst>
  <dgm:cxnLst>
    <dgm:cxn modelId="{A0D418C8-7E94-4940-91B3-5BB06F676398}" type="presOf" srcId="{32444C5C-ED59-4EB4-A2A5-14BE96731168}" destId="{C00D8345-9720-4E86-B909-37F3DFE8EC43}" srcOrd="1" destOrd="0" presId="urn:microsoft.com/office/officeart/2005/8/layout/radial1"/>
    <dgm:cxn modelId="{E910D3E6-05DE-4E4A-856F-EB692DC92BE4}" srcId="{9A12838F-8B0F-4C9F-9954-94E29BB7840E}" destId="{55B48C23-6BA9-43EA-A5EF-0024AF47BF66}" srcOrd="1" destOrd="0" parTransId="{C006807C-EE4B-40AE-9384-6897F4F401FF}" sibTransId="{77DB290B-A8B1-4D64-8DE7-92AD617CF8B8}"/>
    <dgm:cxn modelId="{1E39D3F2-000A-3A4F-8AEA-91BAF7AAA71F}" type="presOf" srcId="{C82C4F9F-7D2C-461D-914A-1EBED4D0B1EA}" destId="{6E46D490-06CA-4F42-A3ED-09FEA95DF0B6}" srcOrd="0" destOrd="0" presId="urn:microsoft.com/office/officeart/2005/8/layout/radial1"/>
    <dgm:cxn modelId="{C7341E9C-8906-7E45-B72F-ACB92C240794}" type="presOf" srcId="{5AB38062-B8B4-4359-A4DC-BC7AB22268B9}" destId="{182FCE90-05D4-4863-80E2-912A386AF61E}" srcOrd="0" destOrd="0" presId="urn:microsoft.com/office/officeart/2005/8/layout/radial1"/>
    <dgm:cxn modelId="{11B920D8-3465-974B-8C21-677D1FCFE45E}" type="presOf" srcId="{116D687B-3EFD-4E97-A68C-F96F3B0E783B}" destId="{1907E780-EA50-44DB-83AB-43288136A9CF}" srcOrd="0" destOrd="0" presId="urn:microsoft.com/office/officeart/2005/8/layout/radial1"/>
    <dgm:cxn modelId="{D2595328-A56C-FB48-991C-49909B8053BC}" type="presOf" srcId="{9A12838F-8B0F-4C9F-9954-94E29BB7840E}" destId="{CB72971A-0486-4396-8DC5-87B6A5FF3C72}" srcOrd="0" destOrd="0" presId="urn:microsoft.com/office/officeart/2005/8/layout/radial1"/>
    <dgm:cxn modelId="{AB4689FB-6E98-8A40-AE7E-B4DB9B58D0E0}" type="presOf" srcId="{7EA360A1-2DBF-45BD-965D-E7C1E87554B5}" destId="{8B82349C-2719-41CD-9905-3735FD128306}" srcOrd="0" destOrd="0" presId="urn:microsoft.com/office/officeart/2005/8/layout/radial1"/>
    <dgm:cxn modelId="{06E455E0-379E-4DAF-A20E-6855CC2ACFAE}" srcId="{2F420476-DEBF-4966-A128-8F69C5A07835}" destId="{86F042D0-3267-4956-B40A-A09BFF14C838}" srcOrd="2" destOrd="0" parTransId="{6BEA555A-2D75-4117-BC7F-CC0879B5E7FE}" sibTransId="{74A4A110-D0E6-4605-AE36-0ADAE392DD0F}"/>
    <dgm:cxn modelId="{BD6BDE80-A93C-1048-9835-60D3076BDC9F}" type="presOf" srcId="{1B99EF72-DF46-4070-B106-E9068F27054E}" destId="{E2596EA8-6CD5-40A8-83E6-D088587D7A6F}" srcOrd="0" destOrd="0" presId="urn:microsoft.com/office/officeart/2005/8/layout/radial1"/>
    <dgm:cxn modelId="{491A4CAC-E080-48E7-8672-15AFCA8C92DE}" srcId="{9A12838F-8B0F-4C9F-9954-94E29BB7840E}" destId="{2F420476-DEBF-4966-A128-8F69C5A07835}" srcOrd="0" destOrd="0" parTransId="{0EA1BAE7-1482-4F4F-B8F8-9C1BD8E15C1F}" sibTransId="{6C94C806-A071-4DF1-B4B9-12A04503B33E}"/>
    <dgm:cxn modelId="{C01DBCE9-767A-344A-8F4C-2EE6212376CB}" type="presOf" srcId="{0DC04CCE-E510-4396-AB9A-C3D4A26A4EDD}" destId="{37175378-624D-4B6B-8EA4-47577F9DF191}" srcOrd="0" destOrd="0" presId="urn:microsoft.com/office/officeart/2005/8/layout/radial1"/>
    <dgm:cxn modelId="{021E54F6-A85F-41EB-AFFE-5534E03A3E2F}" srcId="{2F420476-DEBF-4966-A128-8F69C5A07835}" destId="{9264A0C2-A1F8-47FB-948A-F6CBD8F6D4EB}" srcOrd="6" destOrd="0" parTransId="{400E0D9E-D16D-4126-83B4-23D2006E32B9}" sibTransId="{262F1942-A29B-4E95-B502-170AEF26ACBA}"/>
    <dgm:cxn modelId="{467EF758-5791-7A44-8A20-553CAB87BD94}" type="presOf" srcId="{6BEA555A-2D75-4117-BC7F-CC0879B5E7FE}" destId="{53CC3893-4095-402B-A10B-553251124BBD}" srcOrd="0" destOrd="0" presId="urn:microsoft.com/office/officeart/2005/8/layout/radial1"/>
    <dgm:cxn modelId="{5ED97E08-5BA4-984E-8E81-E0868BD92C14}" type="presOf" srcId="{86F042D0-3267-4956-B40A-A09BFF14C838}" destId="{AFB5D3E9-AC05-4B85-8BA1-58D12663F634}" srcOrd="0" destOrd="0" presId="urn:microsoft.com/office/officeart/2005/8/layout/radial1"/>
    <dgm:cxn modelId="{F86FF199-84A5-354B-8D0F-A320C8918EF9}" type="presOf" srcId="{400E0D9E-D16D-4126-83B4-23D2006E32B9}" destId="{EA7536EC-63F1-4A4A-A221-4C5A9E780EE1}" srcOrd="1" destOrd="0" presId="urn:microsoft.com/office/officeart/2005/8/layout/radial1"/>
    <dgm:cxn modelId="{F7E6290A-0484-4FFD-AF9F-5F1CB31D0188}" srcId="{2F420476-DEBF-4966-A128-8F69C5A07835}" destId="{741EED3D-8E0B-4B1E-85B8-0AF0C4B493F3}" srcOrd="5" destOrd="0" parTransId="{7EA360A1-2DBF-45BD-965D-E7C1E87554B5}" sibTransId="{CB9E4F62-F2CC-44FB-A77F-25958F320CBA}"/>
    <dgm:cxn modelId="{5C370CC2-9FC6-413F-BB10-24DAC04596EF}" srcId="{2F420476-DEBF-4966-A128-8F69C5A07835}" destId="{C462A09D-0BBF-4839-80D8-38B47F0135BE}" srcOrd="4" destOrd="0" parTransId="{C82C4F9F-7D2C-461D-914A-1EBED4D0B1EA}" sibTransId="{704A40EB-8594-4E5D-AC99-EBA5E69E133A}"/>
    <dgm:cxn modelId="{8B1BBE80-EEBA-4245-A561-362CF192C913}" type="presOf" srcId="{C462A09D-0BBF-4839-80D8-38B47F0135BE}" destId="{0BEBFB03-C615-4493-BBCF-FF8D7EE737A8}" srcOrd="0" destOrd="0" presId="urn:microsoft.com/office/officeart/2005/8/layout/radial1"/>
    <dgm:cxn modelId="{089B37E2-5238-5941-B585-775B4712A31A}" type="presOf" srcId="{968E7D32-B19C-48A3-A7FC-BC4DA88A14EF}" destId="{BA667407-9B92-427D-9E56-76870F0984F5}" srcOrd="0" destOrd="0" presId="urn:microsoft.com/office/officeart/2005/8/layout/radial1"/>
    <dgm:cxn modelId="{0F519F2E-19B6-1149-AD8A-D2AC6C388A99}" type="presOf" srcId="{400E0D9E-D16D-4126-83B4-23D2006E32B9}" destId="{F6C08350-FDF7-4ABD-8958-7E68C4615715}" srcOrd="0" destOrd="0" presId="urn:microsoft.com/office/officeart/2005/8/layout/radial1"/>
    <dgm:cxn modelId="{933CC152-247D-9F47-9664-E83134D0B5D5}" type="presOf" srcId="{5AB38062-B8B4-4359-A4DC-BC7AB22268B9}" destId="{7DC3B67A-80B5-46EC-B598-17A984B91087}" srcOrd="1" destOrd="0" presId="urn:microsoft.com/office/officeart/2005/8/layout/radial1"/>
    <dgm:cxn modelId="{F4A4C6B1-7BF0-4360-BB4C-C838E680955F}" srcId="{9A12838F-8B0F-4C9F-9954-94E29BB7840E}" destId="{9E817707-71D9-4619-8841-CC7491225A40}" srcOrd="2" destOrd="0" parTransId="{4F1A3B88-C02C-460E-9EE9-7ECB2B0B6E9F}" sibTransId="{D8B41FE7-9E23-4A22-B361-F50CB212984B}"/>
    <dgm:cxn modelId="{FFE0A1F1-7051-6044-85BB-1384B33232AD}" type="presOf" srcId="{7EA360A1-2DBF-45BD-965D-E7C1E87554B5}" destId="{8DFB8C41-82F3-4102-A0A9-6AC6A73656D5}" srcOrd="1" destOrd="0" presId="urn:microsoft.com/office/officeart/2005/8/layout/radial1"/>
    <dgm:cxn modelId="{8AAA2798-C6A0-CA47-9F2E-8EC30E09491C}" type="presOf" srcId="{2F420476-DEBF-4966-A128-8F69C5A07835}" destId="{544235EC-8BAD-417A-96FC-44CB38A465DB}" srcOrd="0" destOrd="0" presId="urn:microsoft.com/office/officeart/2005/8/layout/radial1"/>
    <dgm:cxn modelId="{3044356C-48E0-CC4C-9005-6404EF220619}" type="presOf" srcId="{9264A0C2-A1F8-47FB-948A-F6CBD8F6D4EB}" destId="{52F39494-86EA-4911-871E-76CCA376A468}" srcOrd="0" destOrd="0" presId="urn:microsoft.com/office/officeart/2005/8/layout/radial1"/>
    <dgm:cxn modelId="{5C1D2E69-4851-439F-8DE9-0CE421A1722C}" srcId="{2F420476-DEBF-4966-A128-8F69C5A07835}" destId="{968E7D32-B19C-48A3-A7FC-BC4DA88A14EF}" srcOrd="0" destOrd="0" parTransId="{5AB38062-B8B4-4359-A4DC-BC7AB22268B9}" sibTransId="{D2658FAE-89AC-4A71-AB7D-C91CFCB5A598}"/>
    <dgm:cxn modelId="{7622570F-7490-1E44-B15E-4BFABF067CAE}" type="presOf" srcId="{C82C4F9F-7D2C-461D-914A-1EBED4D0B1EA}" destId="{71A0FBF9-D9CA-4222-953E-E04683E9378B}" srcOrd="1" destOrd="0" presId="urn:microsoft.com/office/officeart/2005/8/layout/radial1"/>
    <dgm:cxn modelId="{05213130-3B5B-B449-B899-A96F1BCBAC5C}" type="presOf" srcId="{32444C5C-ED59-4EB4-A2A5-14BE96731168}" destId="{EB8E78FC-63A6-4143-8580-DF6F6D17CBCF}" srcOrd="0" destOrd="0" presId="urn:microsoft.com/office/officeart/2005/8/layout/radial1"/>
    <dgm:cxn modelId="{0C961001-749D-4F42-A9B8-DA22B2E94AAA}" type="presOf" srcId="{6BEA555A-2D75-4117-BC7F-CC0879B5E7FE}" destId="{0D3BFD03-D383-43ED-B354-BC602C962B0C}" srcOrd="1" destOrd="0" presId="urn:microsoft.com/office/officeart/2005/8/layout/radial1"/>
    <dgm:cxn modelId="{6417EAB3-8006-4159-8A12-5FB8ACEA1DBB}" srcId="{2F420476-DEBF-4966-A128-8F69C5A07835}" destId="{116D687B-3EFD-4E97-A68C-F96F3B0E783B}" srcOrd="1" destOrd="0" parTransId="{32444C5C-ED59-4EB4-A2A5-14BE96731168}" sibTransId="{55D37E5B-0D33-4712-9C89-400163A94AB6}"/>
    <dgm:cxn modelId="{99E57A19-EE2F-5342-BE94-9AE6F185C191}" type="presOf" srcId="{0DC04CCE-E510-4396-AB9A-C3D4A26A4EDD}" destId="{648ACE59-69F4-49F9-9D30-2011F94FDF83}" srcOrd="1" destOrd="0" presId="urn:microsoft.com/office/officeart/2005/8/layout/radial1"/>
    <dgm:cxn modelId="{91CB513C-A21D-6747-8E1D-E33C97C638E1}" type="presOf" srcId="{741EED3D-8E0B-4B1E-85B8-0AF0C4B493F3}" destId="{76CE6245-D372-44F6-A2D9-E43A7F5FE7D7}" srcOrd="0" destOrd="0" presId="urn:microsoft.com/office/officeart/2005/8/layout/radial1"/>
    <dgm:cxn modelId="{B8074997-EBF8-43D1-A6A3-A2E6321B97A6}" srcId="{2F420476-DEBF-4966-A128-8F69C5A07835}" destId="{1B99EF72-DF46-4070-B106-E9068F27054E}" srcOrd="3" destOrd="0" parTransId="{0DC04CCE-E510-4396-AB9A-C3D4A26A4EDD}" sibTransId="{BBB5EE8D-8905-426F-99B6-289813F2424D}"/>
    <dgm:cxn modelId="{7F07B98E-0BA5-1145-B20E-E05FFACB780D}" type="presParOf" srcId="{CB72971A-0486-4396-8DC5-87B6A5FF3C72}" destId="{544235EC-8BAD-417A-96FC-44CB38A465DB}" srcOrd="0" destOrd="0" presId="urn:microsoft.com/office/officeart/2005/8/layout/radial1"/>
    <dgm:cxn modelId="{D4BCC1A9-0112-D74E-A905-8D61050C8B6E}" type="presParOf" srcId="{CB72971A-0486-4396-8DC5-87B6A5FF3C72}" destId="{182FCE90-05D4-4863-80E2-912A386AF61E}" srcOrd="1" destOrd="0" presId="urn:microsoft.com/office/officeart/2005/8/layout/radial1"/>
    <dgm:cxn modelId="{4BBE9C1B-2653-3341-8B6C-B77624F64448}" type="presParOf" srcId="{182FCE90-05D4-4863-80E2-912A386AF61E}" destId="{7DC3B67A-80B5-46EC-B598-17A984B91087}" srcOrd="0" destOrd="0" presId="urn:microsoft.com/office/officeart/2005/8/layout/radial1"/>
    <dgm:cxn modelId="{D2DCF52D-60C2-9842-80D8-94F3DF354204}" type="presParOf" srcId="{CB72971A-0486-4396-8DC5-87B6A5FF3C72}" destId="{BA667407-9B92-427D-9E56-76870F0984F5}" srcOrd="2" destOrd="0" presId="urn:microsoft.com/office/officeart/2005/8/layout/radial1"/>
    <dgm:cxn modelId="{7146EC4A-0386-D442-8C37-F79C6A4BA82E}" type="presParOf" srcId="{CB72971A-0486-4396-8DC5-87B6A5FF3C72}" destId="{EB8E78FC-63A6-4143-8580-DF6F6D17CBCF}" srcOrd="3" destOrd="0" presId="urn:microsoft.com/office/officeart/2005/8/layout/radial1"/>
    <dgm:cxn modelId="{EC3D905E-1415-8943-9F84-D0C001873732}" type="presParOf" srcId="{EB8E78FC-63A6-4143-8580-DF6F6D17CBCF}" destId="{C00D8345-9720-4E86-B909-37F3DFE8EC43}" srcOrd="0" destOrd="0" presId="urn:microsoft.com/office/officeart/2005/8/layout/radial1"/>
    <dgm:cxn modelId="{1D42E683-0EAC-414B-AD2A-AFF5196F886C}" type="presParOf" srcId="{CB72971A-0486-4396-8DC5-87B6A5FF3C72}" destId="{1907E780-EA50-44DB-83AB-43288136A9CF}" srcOrd="4" destOrd="0" presId="urn:microsoft.com/office/officeart/2005/8/layout/radial1"/>
    <dgm:cxn modelId="{7F889499-DDA5-CD46-AC43-C29733FF19ED}" type="presParOf" srcId="{CB72971A-0486-4396-8DC5-87B6A5FF3C72}" destId="{53CC3893-4095-402B-A10B-553251124BBD}" srcOrd="5" destOrd="0" presId="urn:microsoft.com/office/officeart/2005/8/layout/radial1"/>
    <dgm:cxn modelId="{C8AEA788-19F2-3C47-BE57-21C8804C87A1}" type="presParOf" srcId="{53CC3893-4095-402B-A10B-553251124BBD}" destId="{0D3BFD03-D383-43ED-B354-BC602C962B0C}" srcOrd="0" destOrd="0" presId="urn:microsoft.com/office/officeart/2005/8/layout/radial1"/>
    <dgm:cxn modelId="{E20843F9-2011-5840-8C01-9D457D3B9A6A}" type="presParOf" srcId="{CB72971A-0486-4396-8DC5-87B6A5FF3C72}" destId="{AFB5D3E9-AC05-4B85-8BA1-58D12663F634}" srcOrd="6" destOrd="0" presId="urn:microsoft.com/office/officeart/2005/8/layout/radial1"/>
    <dgm:cxn modelId="{66E745BD-4884-E54D-B3A1-E64718956956}" type="presParOf" srcId="{CB72971A-0486-4396-8DC5-87B6A5FF3C72}" destId="{37175378-624D-4B6B-8EA4-47577F9DF191}" srcOrd="7" destOrd="0" presId="urn:microsoft.com/office/officeart/2005/8/layout/radial1"/>
    <dgm:cxn modelId="{5C654F24-67E1-F140-8C86-45563E112C5C}" type="presParOf" srcId="{37175378-624D-4B6B-8EA4-47577F9DF191}" destId="{648ACE59-69F4-49F9-9D30-2011F94FDF83}" srcOrd="0" destOrd="0" presId="urn:microsoft.com/office/officeart/2005/8/layout/radial1"/>
    <dgm:cxn modelId="{DFDB32E4-71C8-7B44-AA3A-2B490BC3F036}" type="presParOf" srcId="{CB72971A-0486-4396-8DC5-87B6A5FF3C72}" destId="{E2596EA8-6CD5-40A8-83E6-D088587D7A6F}" srcOrd="8" destOrd="0" presId="urn:microsoft.com/office/officeart/2005/8/layout/radial1"/>
    <dgm:cxn modelId="{C1018A9A-7E65-4141-B171-32A5138F3713}" type="presParOf" srcId="{CB72971A-0486-4396-8DC5-87B6A5FF3C72}" destId="{6E46D490-06CA-4F42-A3ED-09FEA95DF0B6}" srcOrd="9" destOrd="0" presId="urn:microsoft.com/office/officeart/2005/8/layout/radial1"/>
    <dgm:cxn modelId="{A13A7C8B-50E9-ED4B-9249-64D00E3EA903}" type="presParOf" srcId="{6E46D490-06CA-4F42-A3ED-09FEA95DF0B6}" destId="{71A0FBF9-D9CA-4222-953E-E04683E9378B}" srcOrd="0" destOrd="0" presId="urn:microsoft.com/office/officeart/2005/8/layout/radial1"/>
    <dgm:cxn modelId="{0AC1796C-69B5-094C-BCA7-D6B52C1E698A}" type="presParOf" srcId="{CB72971A-0486-4396-8DC5-87B6A5FF3C72}" destId="{0BEBFB03-C615-4493-BBCF-FF8D7EE737A8}" srcOrd="10" destOrd="0" presId="urn:microsoft.com/office/officeart/2005/8/layout/radial1"/>
    <dgm:cxn modelId="{378E89CD-218D-6648-96C4-82BE9F71365A}" type="presParOf" srcId="{CB72971A-0486-4396-8DC5-87B6A5FF3C72}" destId="{8B82349C-2719-41CD-9905-3735FD128306}" srcOrd="11" destOrd="0" presId="urn:microsoft.com/office/officeart/2005/8/layout/radial1"/>
    <dgm:cxn modelId="{52FA6589-EF9D-5640-A0CC-A901722080CA}" type="presParOf" srcId="{8B82349C-2719-41CD-9905-3735FD128306}" destId="{8DFB8C41-82F3-4102-A0A9-6AC6A73656D5}" srcOrd="0" destOrd="0" presId="urn:microsoft.com/office/officeart/2005/8/layout/radial1"/>
    <dgm:cxn modelId="{FEB4594B-DDE1-EA47-97C2-3D0DA53AC88E}" type="presParOf" srcId="{CB72971A-0486-4396-8DC5-87B6A5FF3C72}" destId="{76CE6245-D372-44F6-A2D9-E43A7F5FE7D7}" srcOrd="12" destOrd="0" presId="urn:microsoft.com/office/officeart/2005/8/layout/radial1"/>
    <dgm:cxn modelId="{38A56BE7-CF58-9547-827A-E8A1EA20D2FE}" type="presParOf" srcId="{CB72971A-0486-4396-8DC5-87B6A5FF3C72}" destId="{F6C08350-FDF7-4ABD-8958-7E68C4615715}" srcOrd="13" destOrd="0" presId="urn:microsoft.com/office/officeart/2005/8/layout/radial1"/>
    <dgm:cxn modelId="{69053885-80D8-E440-BC74-F0676BB4CDCA}" type="presParOf" srcId="{F6C08350-FDF7-4ABD-8958-7E68C4615715}" destId="{EA7536EC-63F1-4A4A-A221-4C5A9E780EE1}" srcOrd="0" destOrd="0" presId="urn:microsoft.com/office/officeart/2005/8/layout/radial1"/>
    <dgm:cxn modelId="{D88D9D20-7D6C-9A44-82F1-2464AF2D2BFE}" type="presParOf" srcId="{CB72971A-0486-4396-8DC5-87B6A5FF3C72}" destId="{52F39494-86EA-4911-871E-76CCA376A468}"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235EC-8BAD-417A-96FC-44CB38A465DB}">
      <dsp:nvSpPr>
        <dsp:cNvPr id="0" name=""/>
        <dsp:cNvSpPr/>
      </dsp:nvSpPr>
      <dsp:spPr>
        <a:xfrm>
          <a:off x="3547035" y="1705541"/>
          <a:ext cx="1135131" cy="1135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Care Team</a:t>
          </a:r>
          <a:endParaRPr lang="en-US" sz="2700" kern="1200" dirty="0"/>
        </a:p>
      </dsp:txBody>
      <dsp:txXfrm>
        <a:off x="3713271" y="1871777"/>
        <a:ext cx="802659" cy="802659"/>
      </dsp:txXfrm>
    </dsp:sp>
    <dsp:sp modelId="{182FCE90-05D4-4863-80E2-912A386AF61E}">
      <dsp:nvSpPr>
        <dsp:cNvPr id="0" name=""/>
        <dsp:cNvSpPr/>
      </dsp:nvSpPr>
      <dsp:spPr>
        <a:xfrm rot="16200000">
          <a:off x="3830498" y="1409024"/>
          <a:ext cx="568205" cy="24829"/>
        </a:xfrm>
        <a:custGeom>
          <a:avLst/>
          <a:gdLst/>
          <a:ahLst/>
          <a:cxnLst/>
          <a:rect l="0" t="0" r="0" b="0"/>
          <a:pathLst>
            <a:path>
              <a:moveTo>
                <a:pt x="0" y="12414"/>
              </a:moveTo>
              <a:lnTo>
                <a:pt x="568205" y="12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00396" y="1407233"/>
        <a:ext cx="28410" cy="28410"/>
      </dsp:txXfrm>
    </dsp:sp>
    <dsp:sp modelId="{BA667407-9B92-427D-9E56-76870F0984F5}">
      <dsp:nvSpPr>
        <dsp:cNvPr id="0" name=""/>
        <dsp:cNvSpPr/>
      </dsp:nvSpPr>
      <dsp:spPr>
        <a:xfrm>
          <a:off x="3547035" y="2204"/>
          <a:ext cx="1135131" cy="1135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Medical Assistants</a:t>
          </a:r>
          <a:endParaRPr lang="en-US" sz="1500" kern="1200" dirty="0"/>
        </a:p>
      </dsp:txBody>
      <dsp:txXfrm>
        <a:off x="3713271" y="168440"/>
        <a:ext cx="802659" cy="802659"/>
      </dsp:txXfrm>
    </dsp:sp>
    <dsp:sp modelId="{EB8E78FC-63A6-4143-8580-DF6F6D17CBCF}">
      <dsp:nvSpPr>
        <dsp:cNvPr id="0" name=""/>
        <dsp:cNvSpPr/>
      </dsp:nvSpPr>
      <dsp:spPr>
        <a:xfrm rot="19285714">
          <a:off x="4496360" y="1729686"/>
          <a:ext cx="568205" cy="24829"/>
        </a:xfrm>
        <a:custGeom>
          <a:avLst/>
          <a:gdLst/>
          <a:ahLst/>
          <a:cxnLst/>
          <a:rect l="0" t="0" r="0" b="0"/>
          <a:pathLst>
            <a:path>
              <a:moveTo>
                <a:pt x="0" y="12414"/>
              </a:moveTo>
              <a:lnTo>
                <a:pt x="568205" y="12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6257" y="1727895"/>
        <a:ext cx="28410" cy="28410"/>
      </dsp:txXfrm>
    </dsp:sp>
    <dsp:sp modelId="{1907E780-EA50-44DB-83AB-43288136A9CF}">
      <dsp:nvSpPr>
        <dsp:cNvPr id="0" name=""/>
        <dsp:cNvSpPr/>
      </dsp:nvSpPr>
      <dsp:spPr>
        <a:xfrm>
          <a:off x="4878758" y="643528"/>
          <a:ext cx="1135131" cy="1135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RN/LVN</a:t>
          </a:r>
          <a:endParaRPr lang="en-US" sz="1500" kern="1200" dirty="0"/>
        </a:p>
      </dsp:txBody>
      <dsp:txXfrm>
        <a:off x="5044994" y="809764"/>
        <a:ext cx="802659" cy="802659"/>
      </dsp:txXfrm>
    </dsp:sp>
    <dsp:sp modelId="{53CC3893-4095-402B-A10B-553251124BBD}">
      <dsp:nvSpPr>
        <dsp:cNvPr id="0" name=""/>
        <dsp:cNvSpPr/>
      </dsp:nvSpPr>
      <dsp:spPr>
        <a:xfrm rot="771429">
          <a:off x="4660814" y="2450207"/>
          <a:ext cx="568205" cy="24829"/>
        </a:xfrm>
        <a:custGeom>
          <a:avLst/>
          <a:gdLst/>
          <a:ahLst/>
          <a:cxnLst/>
          <a:rect l="0" t="0" r="0" b="0"/>
          <a:pathLst>
            <a:path>
              <a:moveTo>
                <a:pt x="0" y="12414"/>
              </a:moveTo>
              <a:lnTo>
                <a:pt x="568205" y="12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30711" y="2448416"/>
        <a:ext cx="28410" cy="28410"/>
      </dsp:txXfrm>
    </dsp:sp>
    <dsp:sp modelId="{AFB5D3E9-AC05-4B85-8BA1-58D12663F634}">
      <dsp:nvSpPr>
        <dsp:cNvPr id="0" name=""/>
        <dsp:cNvSpPr/>
      </dsp:nvSpPr>
      <dsp:spPr>
        <a:xfrm>
          <a:off x="5207666" y="2084570"/>
          <a:ext cx="1135131" cy="1135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Providers</a:t>
          </a:r>
          <a:endParaRPr lang="en-US" sz="1500" kern="1200" dirty="0"/>
        </a:p>
      </dsp:txBody>
      <dsp:txXfrm>
        <a:off x="5373902" y="2250806"/>
        <a:ext cx="802659" cy="802659"/>
      </dsp:txXfrm>
    </dsp:sp>
    <dsp:sp modelId="{37175378-624D-4B6B-8EA4-47577F9DF191}">
      <dsp:nvSpPr>
        <dsp:cNvPr id="0" name=""/>
        <dsp:cNvSpPr/>
      </dsp:nvSpPr>
      <dsp:spPr>
        <a:xfrm rot="3857143">
          <a:off x="4200023" y="3028020"/>
          <a:ext cx="568205" cy="24829"/>
        </a:xfrm>
        <a:custGeom>
          <a:avLst/>
          <a:gdLst/>
          <a:ahLst/>
          <a:cxnLst/>
          <a:rect l="0" t="0" r="0" b="0"/>
          <a:pathLst>
            <a:path>
              <a:moveTo>
                <a:pt x="0" y="12414"/>
              </a:moveTo>
              <a:lnTo>
                <a:pt x="568205" y="12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69921" y="3026229"/>
        <a:ext cx="28410" cy="28410"/>
      </dsp:txXfrm>
    </dsp:sp>
    <dsp:sp modelId="{E2596EA8-6CD5-40A8-83E6-D088587D7A6F}">
      <dsp:nvSpPr>
        <dsp:cNvPr id="0" name=""/>
        <dsp:cNvSpPr/>
      </dsp:nvSpPr>
      <dsp:spPr>
        <a:xfrm>
          <a:off x="4286085" y="3240195"/>
          <a:ext cx="1135131" cy="1135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Pharm</a:t>
          </a:r>
          <a:endParaRPr lang="en-US" sz="1500" kern="1200" dirty="0"/>
        </a:p>
      </dsp:txBody>
      <dsp:txXfrm>
        <a:off x="4452321" y="3406431"/>
        <a:ext cx="802659" cy="802659"/>
      </dsp:txXfrm>
    </dsp:sp>
    <dsp:sp modelId="{6E46D490-06CA-4F42-A3ED-09FEA95DF0B6}">
      <dsp:nvSpPr>
        <dsp:cNvPr id="0" name=""/>
        <dsp:cNvSpPr/>
      </dsp:nvSpPr>
      <dsp:spPr>
        <a:xfrm rot="6942857">
          <a:off x="3460973" y="3028020"/>
          <a:ext cx="568205" cy="24829"/>
        </a:xfrm>
        <a:custGeom>
          <a:avLst/>
          <a:gdLst/>
          <a:ahLst/>
          <a:cxnLst/>
          <a:rect l="0" t="0" r="0" b="0"/>
          <a:pathLst>
            <a:path>
              <a:moveTo>
                <a:pt x="0" y="12414"/>
              </a:moveTo>
              <a:lnTo>
                <a:pt x="568205" y="12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30871" y="3026229"/>
        <a:ext cx="28410" cy="28410"/>
      </dsp:txXfrm>
    </dsp:sp>
    <dsp:sp modelId="{0BEBFB03-C615-4493-BBCF-FF8D7EE737A8}">
      <dsp:nvSpPr>
        <dsp:cNvPr id="0" name=""/>
        <dsp:cNvSpPr/>
      </dsp:nvSpPr>
      <dsp:spPr>
        <a:xfrm>
          <a:off x="2807985" y="3240195"/>
          <a:ext cx="1135131" cy="1135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Social Worker</a:t>
          </a:r>
          <a:endParaRPr lang="en-US" sz="1500" kern="1200" dirty="0"/>
        </a:p>
      </dsp:txBody>
      <dsp:txXfrm>
        <a:off x="2974221" y="3406431"/>
        <a:ext cx="802659" cy="802659"/>
      </dsp:txXfrm>
    </dsp:sp>
    <dsp:sp modelId="{8B82349C-2719-41CD-9905-3735FD128306}">
      <dsp:nvSpPr>
        <dsp:cNvPr id="0" name=""/>
        <dsp:cNvSpPr/>
      </dsp:nvSpPr>
      <dsp:spPr>
        <a:xfrm rot="10028571">
          <a:off x="3000183" y="2450207"/>
          <a:ext cx="568205" cy="24829"/>
        </a:xfrm>
        <a:custGeom>
          <a:avLst/>
          <a:gdLst/>
          <a:ahLst/>
          <a:cxnLst/>
          <a:rect l="0" t="0" r="0" b="0"/>
          <a:pathLst>
            <a:path>
              <a:moveTo>
                <a:pt x="0" y="12414"/>
              </a:moveTo>
              <a:lnTo>
                <a:pt x="568205" y="12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270080" y="2448416"/>
        <a:ext cx="28410" cy="28410"/>
      </dsp:txXfrm>
    </dsp:sp>
    <dsp:sp modelId="{76CE6245-D372-44F6-A2D9-E43A7F5FE7D7}">
      <dsp:nvSpPr>
        <dsp:cNvPr id="0" name=""/>
        <dsp:cNvSpPr/>
      </dsp:nvSpPr>
      <dsp:spPr>
        <a:xfrm>
          <a:off x="1886404" y="2084570"/>
          <a:ext cx="1135131" cy="1135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Health educator</a:t>
          </a:r>
          <a:endParaRPr lang="en-US" sz="1500" kern="1200" dirty="0"/>
        </a:p>
      </dsp:txBody>
      <dsp:txXfrm>
        <a:off x="2052640" y="2250806"/>
        <a:ext cx="802659" cy="802659"/>
      </dsp:txXfrm>
    </dsp:sp>
    <dsp:sp modelId="{F6C08350-FDF7-4ABD-8958-7E68C4615715}">
      <dsp:nvSpPr>
        <dsp:cNvPr id="0" name=""/>
        <dsp:cNvSpPr/>
      </dsp:nvSpPr>
      <dsp:spPr>
        <a:xfrm rot="13114286">
          <a:off x="3164637" y="1729686"/>
          <a:ext cx="568205" cy="24829"/>
        </a:xfrm>
        <a:custGeom>
          <a:avLst/>
          <a:gdLst/>
          <a:ahLst/>
          <a:cxnLst/>
          <a:rect l="0" t="0" r="0" b="0"/>
          <a:pathLst>
            <a:path>
              <a:moveTo>
                <a:pt x="0" y="12414"/>
              </a:moveTo>
              <a:lnTo>
                <a:pt x="568205" y="12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434535" y="1727895"/>
        <a:ext cx="28410" cy="28410"/>
      </dsp:txXfrm>
    </dsp:sp>
    <dsp:sp modelId="{52F39494-86EA-4911-871E-76CCA376A468}">
      <dsp:nvSpPr>
        <dsp:cNvPr id="0" name=""/>
        <dsp:cNvSpPr/>
      </dsp:nvSpPr>
      <dsp:spPr>
        <a:xfrm>
          <a:off x="2215312" y="643528"/>
          <a:ext cx="1135131" cy="11351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Front Desk/ Clerk</a:t>
          </a:r>
          <a:endParaRPr lang="en-US" sz="1800" kern="1200" dirty="0"/>
        </a:p>
      </dsp:txBody>
      <dsp:txXfrm>
        <a:off x="2381548" y="809764"/>
        <a:ext cx="802659" cy="80265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F09A6-CACF-48B8-B31A-18DA04D4AE57}" type="datetimeFigureOut">
              <a:rPr lang="en-US" smtClean="0"/>
              <a:t>1/31/2017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51CB3-2A62-46CB-89DA-55262815FF63}" type="slidenum">
              <a:rPr lang="en-US" smtClean="0"/>
              <a:t>‹#›</a:t>
            </a:fld>
            <a:endParaRPr lang="en-US"/>
          </a:p>
        </p:txBody>
      </p:sp>
    </p:spTree>
    <p:extLst>
      <p:ext uri="{BB962C8B-B14F-4D97-AF65-F5344CB8AC3E}">
        <p14:creationId xmlns:p14="http://schemas.microsoft.com/office/powerpoint/2010/main" val="276305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51CB3-2A62-46CB-89DA-55262815FF63}" type="slidenum">
              <a:rPr lang="en-US" smtClean="0"/>
              <a:t>2</a:t>
            </a:fld>
            <a:endParaRPr lang="en-US"/>
          </a:p>
        </p:txBody>
      </p:sp>
    </p:spTree>
    <p:extLst>
      <p:ext uri="{BB962C8B-B14F-4D97-AF65-F5344CB8AC3E}">
        <p14:creationId xmlns:p14="http://schemas.microsoft.com/office/powerpoint/2010/main" val="337109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t>
            </a:r>
            <a:r>
              <a:rPr lang="en-US" b="1" dirty="0" smtClean="0"/>
              <a:t>EITHER</a:t>
            </a:r>
            <a:r>
              <a:rPr lang="en-US" b="0" dirty="0" smtClean="0"/>
              <a:t> ADULT OR PEDIATRIC CASE</a:t>
            </a:r>
          </a:p>
          <a:p>
            <a:endParaRPr lang="en-US" dirty="0" smtClean="0"/>
          </a:p>
          <a:p>
            <a:r>
              <a:rPr lang="en-US" dirty="0" smtClean="0"/>
              <a:t>FACILITATOR</a:t>
            </a:r>
            <a:r>
              <a:rPr lang="en-US" baseline="0" dirty="0" smtClean="0"/>
              <a:t> </a:t>
            </a:r>
            <a:r>
              <a:rPr lang="en-US" baseline="0" dirty="0" smtClean="0"/>
              <a:t>WOULD READ TO THE GROUP (OR COULD HAVE AUDIENCE MEMBER READ THIS OUT LOUD):</a:t>
            </a:r>
          </a:p>
          <a:p>
            <a:pPr marL="171450" marR="0" lvl="0" indent="-171450" algn="l" rtl="0">
              <a:lnSpc>
                <a:spcPct val="80000"/>
              </a:lnSpc>
              <a:spcBef>
                <a:spcPts val="0"/>
              </a:spcBef>
              <a:spcAft>
                <a:spcPts val="0"/>
              </a:spcAft>
              <a:buClr>
                <a:srgbClr val="0000FF"/>
              </a:buClr>
              <a:buSzPct val="97777"/>
              <a:buFont typeface="Arial"/>
              <a:buChar char="•"/>
            </a:pPr>
            <a:r>
              <a:rPr lang="en-US" sz="1200" b="0" i="0" u="none" strike="noStrike" cap="none" dirty="0" smtClean="0">
                <a:solidFill>
                  <a:srgbClr val="0000FF"/>
                </a:solidFill>
                <a:latin typeface="+mn-lt"/>
                <a:ea typeface="Calibri"/>
                <a:cs typeface="Calibri"/>
                <a:sym typeface="Calibri"/>
              </a:rPr>
              <a:t>At Lee’s next visit, his physician plots his latest weight on the growth curve; she then turns to his mother. “I know you’ve been working hard to manage his feedings,” she says, “and I want to make sure that our team is giving you all the support you need. I’d like to refer you to talk with our special care team, if that’s ok with you.” </a:t>
            </a:r>
          </a:p>
          <a:p>
            <a:pPr marL="171450" marR="0" lvl="0" indent="-171450" algn="l" rtl="0">
              <a:lnSpc>
                <a:spcPct val="80000"/>
              </a:lnSpc>
              <a:spcBef>
                <a:spcPts val="352"/>
              </a:spcBef>
              <a:spcAft>
                <a:spcPts val="0"/>
              </a:spcAft>
              <a:buClr>
                <a:srgbClr val="0000FF"/>
              </a:buClr>
              <a:buSzPct val="97777"/>
              <a:buFont typeface="Arial"/>
              <a:buChar char="•"/>
            </a:pPr>
            <a:r>
              <a:rPr lang="en-US" sz="1200" b="0" i="0" u="none" strike="noStrike" cap="none" dirty="0" smtClean="0">
                <a:solidFill>
                  <a:srgbClr val="0000FF"/>
                </a:solidFill>
                <a:latin typeface="+mn-lt"/>
                <a:ea typeface="Calibri"/>
                <a:cs typeface="Calibri"/>
                <a:sym typeface="Calibri"/>
              </a:rPr>
              <a:t>Lee’s mother agrees to the referral and, at her first visit with the social worker, is pleasantly surprised to be greeted by a gentle, smiling woman who asks her about how Lee’s illness has impacted her life. “I’m so exhausted,” she tells her, “I feel like I just can’t manage all the feedings.”</a:t>
            </a:r>
          </a:p>
          <a:p>
            <a:pPr marL="171450" marR="0" lvl="0" indent="-171450" algn="l" rtl="0">
              <a:lnSpc>
                <a:spcPct val="80000"/>
              </a:lnSpc>
              <a:spcBef>
                <a:spcPts val="352"/>
              </a:spcBef>
              <a:spcAft>
                <a:spcPts val="0"/>
              </a:spcAft>
              <a:buClr>
                <a:srgbClr val="0000FF"/>
              </a:buClr>
              <a:buSzPct val="97777"/>
              <a:buFont typeface="Arial"/>
              <a:buChar char="•"/>
            </a:pPr>
            <a:r>
              <a:rPr lang="en-US" sz="1200" b="0" i="0" u="none" strike="noStrike" cap="none" dirty="0" smtClean="0">
                <a:solidFill>
                  <a:srgbClr val="0000FF"/>
                </a:solidFill>
                <a:latin typeface="+mn-lt"/>
                <a:ea typeface="Calibri"/>
                <a:cs typeface="Calibri"/>
                <a:sym typeface="Calibri"/>
              </a:rPr>
              <a:t>The social worker helps Lee’s mother apply for IHSS (in-home support services)* and arranges for her to attend a parent support group at the local chapter of Family Voices.†</a:t>
            </a:r>
          </a:p>
          <a:p>
            <a:pPr marL="171450" marR="0" lvl="0" indent="-171450" algn="l" rtl="0">
              <a:lnSpc>
                <a:spcPct val="80000"/>
              </a:lnSpc>
              <a:spcBef>
                <a:spcPts val="352"/>
              </a:spcBef>
              <a:spcAft>
                <a:spcPts val="0"/>
              </a:spcAft>
              <a:buClr>
                <a:srgbClr val="0000FF"/>
              </a:buClr>
              <a:buSzPct val="97777"/>
              <a:buFont typeface="Arial"/>
              <a:buChar char="•"/>
            </a:pPr>
            <a:r>
              <a:rPr lang="en-US" sz="1200" b="0" i="0" u="none" strike="noStrike" cap="none" dirty="0" smtClean="0">
                <a:solidFill>
                  <a:srgbClr val="0000FF"/>
                </a:solidFill>
                <a:latin typeface="+mn-lt"/>
                <a:ea typeface="Calibri"/>
                <a:cs typeface="Calibri"/>
                <a:sym typeface="Calibri"/>
              </a:rPr>
              <a:t>Lee’s physician has also arranged a consultation with the nutritionist to consider high calorie formula. The nutritionist explains targets for both fluids and calories; and arranges a vendor to deliver the formula supply every month.</a:t>
            </a:r>
          </a:p>
          <a:p>
            <a:pPr marL="171450" marR="0" lvl="0" indent="-171450" algn="l" rtl="0">
              <a:lnSpc>
                <a:spcPct val="80000"/>
              </a:lnSpc>
              <a:spcBef>
                <a:spcPts val="352"/>
              </a:spcBef>
              <a:buClr>
                <a:srgbClr val="0000FF"/>
              </a:buClr>
              <a:buSzPct val="97777"/>
              <a:buFont typeface="Arial"/>
              <a:buChar char="•"/>
            </a:pPr>
            <a:r>
              <a:rPr lang="en-US" sz="1200" b="0" i="0" u="none" strike="noStrike" cap="none" dirty="0" smtClean="0">
                <a:solidFill>
                  <a:srgbClr val="0000FF"/>
                </a:solidFill>
                <a:latin typeface="+mn-lt"/>
                <a:ea typeface="Calibri"/>
                <a:cs typeface="Calibri"/>
                <a:sym typeface="Calibri"/>
              </a:rPr>
              <a:t>At their next visit, the social worker encourages Lee’s mother to speak frankly with his physician about challenges in his daily care; “I know Dr. Smith,” says the social worker, “and she doesn’t have a judgmental bone in her body. The more you tell her about how his care is going, the more she can help you.”</a:t>
            </a:r>
            <a:endParaRPr lang="en-US" sz="1200" b="0" i="0" u="none" strike="noStrike" cap="none" dirty="0">
              <a:solidFill>
                <a:srgbClr val="0000FF"/>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DA651CB3-2A62-46CB-89DA-55262815FF63}" type="slidenum">
              <a:rPr lang="en-US" smtClean="0"/>
              <a:t>17</a:t>
            </a:fld>
            <a:endParaRPr lang="en-US"/>
          </a:p>
        </p:txBody>
      </p:sp>
    </p:spTree>
    <p:extLst>
      <p:ext uri="{BB962C8B-B14F-4D97-AF65-F5344CB8AC3E}">
        <p14:creationId xmlns:p14="http://schemas.microsoft.com/office/powerpoint/2010/main" val="271439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evaluation sheet for thread objective</a:t>
            </a:r>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19</a:t>
            </a:fld>
            <a:endParaRPr lang="en-US"/>
          </a:p>
        </p:txBody>
      </p:sp>
    </p:spTree>
    <p:extLst>
      <p:ext uri="{BB962C8B-B14F-4D97-AF65-F5344CB8AC3E}">
        <p14:creationId xmlns:p14="http://schemas.microsoft.com/office/powerpoint/2010/main" val="126027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a:t>
            </a:r>
            <a:r>
              <a:rPr lang="en-US" baseline="0" dirty="0" smtClean="0"/>
              <a:t> reason that probably jumps to mind first for any practicing primary care clinician – too much work for one person to handle.  </a:t>
            </a:r>
            <a:r>
              <a:rPr lang="en-US" dirty="0" smtClean="0"/>
              <a:t>Estimate from </a:t>
            </a:r>
            <a:r>
              <a:rPr lang="en-US" dirty="0" err="1" smtClean="0"/>
              <a:t>Yarnall</a:t>
            </a:r>
            <a:r>
              <a:rPr lang="en-US" dirty="0" smtClean="0"/>
              <a:t> article and referenced in</a:t>
            </a:r>
            <a:r>
              <a:rPr lang="en-US" baseline="0" dirty="0" smtClean="0"/>
              <a:t> </a:t>
            </a:r>
            <a:r>
              <a:rPr lang="en-US" dirty="0" err="1" smtClean="0"/>
              <a:t>Bodenheimer</a:t>
            </a:r>
            <a:r>
              <a:rPr lang="en-US" baseline="0" dirty="0" smtClean="0"/>
              <a:t> article “10 building blocks of highly effective primary care” – physician working alone with a panel of 2500 patients would need almost 22 hours a day to provide all recommended preventative and chronic care, and still have time to address acute needs.</a:t>
            </a:r>
            <a:endParaRPr lang="en-US" dirty="0" smtClean="0"/>
          </a:p>
        </p:txBody>
      </p:sp>
      <p:sp>
        <p:nvSpPr>
          <p:cNvPr id="4" name="Slide Number Placeholder 3"/>
          <p:cNvSpPr>
            <a:spLocks noGrp="1"/>
          </p:cNvSpPr>
          <p:nvPr>
            <p:ph type="sldNum" sz="quarter" idx="10"/>
          </p:nvPr>
        </p:nvSpPr>
        <p:spPr/>
        <p:txBody>
          <a:bodyPr/>
          <a:lstStyle/>
          <a:p>
            <a:fld id="{DA651CB3-2A62-46CB-89DA-55262815FF63}" type="slidenum">
              <a:rPr lang="en-US" smtClean="0"/>
              <a:t>4</a:t>
            </a:fld>
            <a:endParaRPr lang="en-US"/>
          </a:p>
        </p:txBody>
      </p:sp>
    </p:spTree>
    <p:extLst>
      <p:ext uri="{BB962C8B-B14F-4D97-AF65-F5344CB8AC3E}">
        <p14:creationId xmlns:p14="http://schemas.microsoft.com/office/powerpoint/2010/main" val="302315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Burn-out – a natural consequence of being faced with 22 hours of work a day by yourself.</a:t>
            </a:r>
          </a:p>
          <a:p>
            <a:endParaRPr lang="en-US" baseline="0" dirty="0" smtClean="0"/>
          </a:p>
          <a:p>
            <a:r>
              <a:rPr lang="en-US" baseline="0" dirty="0" smtClean="0"/>
              <a:t>Burnout of family medicine physicians is a reality that desperately needs addressing.</a:t>
            </a:r>
          </a:p>
          <a:p>
            <a:endParaRPr lang="en-US" baseline="0" dirty="0" smtClean="0"/>
          </a:p>
          <a:p>
            <a:r>
              <a:rPr lang="en-US" dirty="0" smtClean="0"/>
              <a:t>Medscape Physician Lifestyle Report received</a:t>
            </a:r>
            <a:r>
              <a:rPr lang="en-US" baseline="0" dirty="0" smtClean="0"/>
              <a:t> survey responses from almost </a:t>
            </a:r>
            <a:r>
              <a:rPr lang="en-US" dirty="0" smtClean="0"/>
              <a:t>20,000 physicians across the country</a:t>
            </a:r>
            <a:r>
              <a:rPr lang="en-US" baseline="0" dirty="0" smtClean="0"/>
              <a:t> in a variety of specialties – stats reported are specific to family medicine physicians</a:t>
            </a:r>
          </a:p>
          <a:p>
            <a:endParaRPr lang="en-US" baseline="0" dirty="0" smtClean="0"/>
          </a:p>
          <a:p>
            <a:r>
              <a:rPr lang="en-US" dirty="0" smtClean="0"/>
              <a:t>Evidence</a:t>
            </a:r>
            <a:r>
              <a:rPr lang="en-US" baseline="0" dirty="0" smtClean="0"/>
              <a:t> from studies on team based care (next slide) suggest that it could help unload tasks, perhaps reduce hours at work, and thus improve burnout statistics</a:t>
            </a:r>
            <a:endParaRPr lang="en-US" dirty="0" smtClean="0"/>
          </a:p>
        </p:txBody>
      </p:sp>
      <p:sp>
        <p:nvSpPr>
          <p:cNvPr id="4" name="Slide Number Placeholder 3"/>
          <p:cNvSpPr>
            <a:spLocks noGrp="1"/>
          </p:cNvSpPr>
          <p:nvPr>
            <p:ph type="sldNum" sz="quarter" idx="10"/>
          </p:nvPr>
        </p:nvSpPr>
        <p:spPr/>
        <p:txBody>
          <a:bodyPr/>
          <a:lstStyle/>
          <a:p>
            <a:fld id="{DA651CB3-2A62-46CB-89DA-55262815FF63}" type="slidenum">
              <a:rPr lang="en-US" smtClean="0"/>
              <a:t>5</a:t>
            </a:fld>
            <a:endParaRPr lang="en-US"/>
          </a:p>
        </p:txBody>
      </p:sp>
    </p:spTree>
    <p:extLst>
      <p:ext uri="{BB962C8B-B14F-4D97-AF65-F5344CB8AC3E}">
        <p14:creationId xmlns:p14="http://schemas.microsoft.com/office/powerpoint/2010/main" val="100926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Song et al 2015 – cross</a:t>
            </a:r>
            <a:r>
              <a:rPr lang="en-US" baseline="0" dirty="0" smtClean="0"/>
              <a:t>-sectional, mixed methods (quantitative and qualitative) survey administered to </a:t>
            </a:r>
            <a:r>
              <a:rPr lang="en-US" sz="1200" dirty="0" smtClean="0"/>
              <a:t>18 hospital- and community-based, academically affiliated</a:t>
            </a:r>
          </a:p>
          <a:p>
            <a:r>
              <a:rPr lang="en-US" sz="1200" dirty="0" smtClean="0"/>
              <a:t>primary care practices.  </a:t>
            </a:r>
          </a:p>
          <a:p>
            <a:pPr defTabSz="1281794">
              <a:defRPr/>
            </a:pPr>
            <a:r>
              <a:rPr lang="en-US" sz="1200" dirty="0" smtClean="0"/>
              <a:t>Survey included questions to measure team dynamics (effectiveness, communication, culture, accountability, </a:t>
            </a:r>
            <a:r>
              <a:rPr lang="en-US" sz="1200" dirty="0" err="1" smtClean="0"/>
              <a:t>etc</a:t>
            </a:r>
            <a:r>
              <a:rPr lang="en-US" sz="1200" dirty="0" smtClean="0"/>
              <a:t>), PCP clinical work satisfaction, and PCP perception of patient care coordination with colleagues. (Measures of care coordination included questions regarding whether colleagues understand </a:t>
            </a:r>
            <a:r>
              <a:rPr lang="en-US" sz="1200" dirty="0" err="1" smtClean="0"/>
              <a:t>pt</a:t>
            </a:r>
            <a:r>
              <a:rPr lang="en-US" sz="1200" dirty="0" smtClean="0"/>
              <a:t> care plan, make appropriate orders/referrals, communicate with main PCP if questions or if plan altered, etc. )</a:t>
            </a:r>
          </a:p>
          <a:p>
            <a:pPr defTabSz="1281794">
              <a:defRPr/>
            </a:pPr>
            <a:r>
              <a:rPr lang="en-US" sz="1200" dirty="0" smtClean="0"/>
              <a:t>Results showed each increased point on team dynamics score translated to about 10% increase in patient care coordination score reported by PCP</a:t>
            </a:r>
          </a:p>
          <a:p>
            <a:pPr defTabSz="1281794">
              <a:defRPr/>
            </a:pPr>
            <a:endParaRPr lang="en-US" sz="1200" dirty="0" smtClean="0"/>
          </a:p>
          <a:p>
            <a:pPr defTabSz="1281794">
              <a:defRPr/>
            </a:pPr>
            <a:r>
              <a:rPr lang="en-US" sz="1200" dirty="0" err="1" smtClean="0"/>
              <a:t>Jesmin</a:t>
            </a:r>
            <a:r>
              <a:rPr lang="en-US" sz="1200" dirty="0" smtClean="0"/>
              <a:t> study: utilized survey data from almost 11,000 patients in Canada – survey had questions that indicated whether clinical practice had a team, and also patient perception of care and quality indicators.  39% of respondents saw doctors in a team-based care setting.</a:t>
            </a:r>
          </a:p>
          <a:p>
            <a:pPr defTabSz="1281794">
              <a:defRPr/>
            </a:pPr>
            <a:r>
              <a:rPr lang="en-US" sz="1200" dirty="0" smtClean="0"/>
              <a:t>Results: patients in team-based care practices reported higher perception of the quality of their care over 12 months, higher level of confidence in care provided, higher score on coordination of care (how often does doctor coordinate needed care outside usual office), better accessibility to care</a:t>
            </a:r>
          </a:p>
          <a:p>
            <a:pPr defTabSz="1281794">
              <a:defRPr/>
            </a:pPr>
            <a:endParaRPr lang="en-US" sz="1200" dirty="0" smtClean="0"/>
          </a:p>
          <a:p>
            <a:pPr defTabSz="1281794">
              <a:defRPr/>
            </a:pPr>
            <a:r>
              <a:rPr lang="en-US" sz="1200" dirty="0" smtClean="0"/>
              <a:t>Wagner’s model has several elements, team-based care being a central one, and has shown improvements in quality indicators for patients with chronic diseases.  </a:t>
            </a:r>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6</a:t>
            </a:fld>
            <a:endParaRPr lang="en-US"/>
          </a:p>
        </p:txBody>
      </p:sp>
    </p:spTree>
    <p:extLst>
      <p:ext uri="{BB962C8B-B14F-4D97-AF65-F5344CB8AC3E}">
        <p14:creationId xmlns:p14="http://schemas.microsoft.com/office/powerpoint/2010/main" val="277423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Evidence that</a:t>
            </a:r>
            <a:r>
              <a:rPr lang="en-US" baseline="0" dirty="0" smtClean="0"/>
              <a:t> team-based care may be able to address the problem of “too much work, not enough time”.</a:t>
            </a:r>
          </a:p>
          <a:p>
            <a:pPr defTabSz="914350">
              <a:defRPr/>
            </a:pPr>
            <a:endParaRPr lang="en-US" baseline="0" dirty="0" smtClean="0"/>
          </a:p>
          <a:p>
            <a:pPr defTabSz="914350">
              <a:defRPr/>
            </a:pPr>
            <a:r>
              <a:rPr lang="en-US" baseline="0" dirty="0" err="1" smtClean="0"/>
              <a:t>Helfrich</a:t>
            </a:r>
            <a:r>
              <a:rPr lang="en-US" baseline="0" dirty="0" smtClean="0"/>
              <a:t>: cross-sectional survey of 4500 VA primary c are team members.</a:t>
            </a:r>
          </a:p>
          <a:p>
            <a:pPr defTabSz="914350">
              <a:defRPr/>
            </a:pPr>
            <a:r>
              <a:rPr lang="en-US" baseline="0" dirty="0" smtClean="0"/>
              <a:t>Measures: burnout (5-point scale from physician work-life study); team function/clinical delegation, team structure (survey questions)</a:t>
            </a:r>
          </a:p>
          <a:p>
            <a:pPr defTabSz="914350">
              <a:defRPr/>
            </a:pPr>
            <a:r>
              <a:rPr lang="en-US" baseline="0" dirty="0" smtClean="0"/>
              <a:t>Results: Lower burnout score associated with fully-staffed teams (good team structure), participatory decision making (team culture).  Higher burnout associated with doing tasks someone of lesser training could do (less efficient team function)</a:t>
            </a:r>
          </a:p>
          <a:p>
            <a:pPr defTabSz="914350">
              <a:defRPr/>
            </a:pPr>
            <a:endParaRPr lang="en-US" baseline="0" dirty="0" smtClean="0"/>
          </a:p>
          <a:p>
            <a:pPr defTabSz="914350">
              <a:defRPr/>
            </a:pPr>
            <a:r>
              <a:rPr lang="en-US" baseline="0" dirty="0" smtClean="0"/>
              <a:t>O’Malley: survey of PCMH practices that scored highly on measures of team-based care from NCQA; also did qualitative interviews. Qualitative results showed increased physician/MA satisfaction (MAs report feeling more involved in patient care, physicians more satisfied to delegate tasks to MAs/LVNs to focus on more complex patient needs)</a:t>
            </a:r>
          </a:p>
          <a:p>
            <a:pPr defTabSz="914350">
              <a:defRPr/>
            </a:pPr>
            <a:endParaRPr lang="en-US" baseline="0" dirty="0" smtClean="0"/>
          </a:p>
          <a:p>
            <a:pPr defTabSz="914350">
              <a:defRPr/>
            </a:pPr>
            <a:r>
              <a:rPr lang="en-US" baseline="0" dirty="0" smtClean="0"/>
              <a:t>Song:  quantitative and qualitative surveys to assess team dynamics and PCP satisfaction at 18 primary care sites (including sites with residents)</a:t>
            </a:r>
          </a:p>
          <a:p>
            <a:pPr defTabSz="914350">
              <a:defRPr/>
            </a:pPr>
            <a:r>
              <a:rPr lang="en-US" baseline="0" dirty="0" smtClean="0"/>
              <a:t>Results: better team dynamics measures associated with higher scores on physician work satisfaction survey.  </a:t>
            </a:r>
          </a:p>
          <a:p>
            <a:pPr defTabSz="914350">
              <a:defRPr/>
            </a:pPr>
            <a:endParaRPr lang="en-US" baseline="0" dirty="0" smtClean="0"/>
          </a:p>
          <a:p>
            <a:pPr defTabSz="914350">
              <a:defRPr/>
            </a:pPr>
            <a:r>
              <a:rPr lang="en-US" baseline="0" dirty="0" smtClean="0"/>
              <a:t>Willard Grace: survey of </a:t>
            </a:r>
            <a:r>
              <a:rPr lang="en-US" baseline="0" dirty="0" err="1" smtClean="0"/>
              <a:t>acadamic</a:t>
            </a:r>
            <a:r>
              <a:rPr lang="en-US" baseline="0" dirty="0" smtClean="0"/>
              <a:t>, VA, and county clinics.  All sites had implemented models of team-based care with expanded roles for MA and LVN</a:t>
            </a:r>
          </a:p>
          <a:p>
            <a:pPr defTabSz="914350">
              <a:defRPr/>
            </a:pPr>
            <a:r>
              <a:rPr lang="en-US" baseline="0" dirty="0" smtClean="0"/>
              <a:t>Measures: cynicism score from </a:t>
            </a:r>
            <a:r>
              <a:rPr lang="en-US" baseline="0" dirty="0" err="1" smtClean="0"/>
              <a:t>Maslach</a:t>
            </a:r>
            <a:r>
              <a:rPr lang="en-US" baseline="0" dirty="0" smtClean="0"/>
              <a:t> Burnout Inventory, panel management ability (survey questionnaire designed by research team), team culture measures (survey developed by research team). One question asked specifically about primary care “do-ability” – “primary care is a more do-able job in my clinic this year as compared to last year.</a:t>
            </a:r>
          </a:p>
          <a:p>
            <a:pPr defTabSz="914350">
              <a:defRPr/>
            </a:pPr>
            <a:r>
              <a:rPr lang="en-US" baseline="0" dirty="0" smtClean="0"/>
              <a:t>Results: higher panel management scores (</a:t>
            </a:r>
            <a:r>
              <a:rPr lang="en-US" baseline="0" dirty="0" err="1" smtClean="0"/>
              <a:t>ie</a:t>
            </a:r>
            <a:r>
              <a:rPr lang="en-US" baseline="0" dirty="0" smtClean="0"/>
              <a:t> better delegation of clinical tasks) and higher team culture measures were predictors of lower cynicism and higher “do-ability” of primary care.  Higher panel management ability was more predictive of decreased cynicism and better </a:t>
            </a:r>
            <a:r>
              <a:rPr lang="en-US" baseline="0" dirty="0" err="1" smtClean="0"/>
              <a:t>doability</a:t>
            </a:r>
            <a:r>
              <a:rPr lang="en-US" baseline="0" dirty="0" smtClean="0"/>
              <a:t> of primary care in teams with </a:t>
            </a:r>
            <a:r>
              <a:rPr lang="en-US" i="1" baseline="0" dirty="0" smtClean="0"/>
              <a:t>lower </a:t>
            </a:r>
            <a:r>
              <a:rPr lang="en-US" i="0" baseline="0" dirty="0" smtClean="0"/>
              <a:t>team culture – this may be a helpful strategy to put in place to improve work satisfaction even if team culture does not exist yet.</a:t>
            </a:r>
          </a:p>
          <a:p>
            <a:pPr defTabSz="914350">
              <a:defRPr/>
            </a:pPr>
            <a:endParaRPr lang="en-US" b="1" dirty="0" smtClean="0"/>
          </a:p>
          <a:p>
            <a:pPr defTabSz="914350">
              <a:defRPr/>
            </a:pPr>
            <a:r>
              <a:rPr lang="en-US" b="1" dirty="0" smtClean="0"/>
              <a:t>Overall</a:t>
            </a:r>
            <a:r>
              <a:rPr lang="en-US" b="1" baseline="0" dirty="0" smtClean="0"/>
              <a:t>,  r</a:t>
            </a:r>
            <a:r>
              <a:rPr lang="en-US" b="1" dirty="0" smtClean="0"/>
              <a:t>esults</a:t>
            </a:r>
            <a:r>
              <a:rPr lang="en-US" b="1" baseline="0" dirty="0" smtClean="0"/>
              <a:t> show that team-based care may not only be necessary to provide quality patient care that we know needs to be done, but may have potential to improve retention and pipeline to primary care by mitigating burn-out and increasing satisfaction with the work.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7</a:t>
            </a:fld>
            <a:endParaRPr lang="en-US"/>
          </a:p>
        </p:txBody>
      </p:sp>
    </p:spTree>
    <p:extLst>
      <p:ext uri="{BB962C8B-B14F-4D97-AF65-F5344CB8AC3E}">
        <p14:creationId xmlns:p14="http://schemas.microsoft.com/office/powerpoint/2010/main" val="378286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CHOOSE </a:t>
            </a:r>
            <a:r>
              <a:rPr lang="en-US" b="1" dirty="0" smtClean="0"/>
              <a:t>EITHER</a:t>
            </a:r>
            <a:r>
              <a:rPr lang="en-US" b="0" dirty="0" smtClean="0"/>
              <a:t> ADULT OR PEDIATRIC CASE</a:t>
            </a:r>
          </a:p>
          <a:p>
            <a:endParaRPr lang="en-US" dirty="0" smtClean="0"/>
          </a:p>
          <a:p>
            <a:r>
              <a:rPr lang="en-US" dirty="0" smtClean="0"/>
              <a:t>FACILITATOR</a:t>
            </a:r>
            <a:r>
              <a:rPr lang="en-US" baseline="0" dirty="0" smtClean="0"/>
              <a:t> </a:t>
            </a:r>
            <a:r>
              <a:rPr lang="en-US" baseline="0" dirty="0" smtClean="0"/>
              <a:t>WOULD READ TO THE GROUP (OR COULD HAVE AUDIENCE MEMBER READ THIS OUT LOUD):</a:t>
            </a:r>
          </a:p>
          <a:p>
            <a:pPr marL="171450" indent="-171450">
              <a:buFont typeface="Arial"/>
              <a:buChar char="•"/>
            </a:pPr>
            <a:r>
              <a:rPr lang="en-US" dirty="0" smtClean="0"/>
              <a:t>Lee is a 67-year-old woman with uncontrolled diabetes. She is prescribed three oral anti-</a:t>
            </a:r>
            <a:r>
              <a:rPr lang="en-US" dirty="0" err="1" smtClean="0"/>
              <a:t>hyperglycemics</a:t>
            </a:r>
            <a:r>
              <a:rPr lang="en-US" dirty="0" smtClean="0"/>
              <a:t> but her A1C is still 9.8.</a:t>
            </a:r>
          </a:p>
          <a:p>
            <a:pPr marL="171450" indent="-171450">
              <a:buFont typeface="Arial"/>
              <a:buChar char="•"/>
            </a:pPr>
            <a:r>
              <a:rPr lang="en-US" dirty="0" smtClean="0"/>
              <a:t>She has not told her physician that she is unable to keep track of her medications and is never sure which ones she has taken or should take. She is not sure which ones are BID or TID, and she has not even picked up her statin from the pharmacy because she is overwhelmed by her pill burden.</a:t>
            </a:r>
            <a:r>
              <a:rPr lang="en-US" baseline="0" dirty="0" smtClean="0"/>
              <a:t> </a:t>
            </a:r>
          </a:p>
          <a:p>
            <a:pPr marL="171450" indent="-171450">
              <a:buFont typeface="Arial"/>
              <a:buChar char="•"/>
            </a:pPr>
            <a:r>
              <a:rPr lang="en-US" dirty="0" smtClean="0"/>
              <a:t>She admires and trusts her physician and is embarrassed to share her poor adherence with her.</a:t>
            </a:r>
          </a:p>
          <a:p>
            <a:pPr marL="171450" indent="-171450">
              <a:buFont typeface="Arial"/>
              <a:buChar char="•"/>
            </a:pPr>
            <a:r>
              <a:rPr lang="en-US" dirty="0" smtClean="0"/>
              <a:t>At today’s visit, her physician tells her that it is time to start insulin. The patient becomes tearful. “No, I’m not ready for that. I’ll just try to take my medicines better, OK? I know I can do it”</a:t>
            </a:r>
          </a:p>
          <a:p>
            <a:pPr marL="171450" indent="-171450">
              <a:buFont typeface="Arial"/>
              <a:buChar char="•"/>
            </a:pPr>
            <a:r>
              <a:rPr lang="en-US" dirty="0" smtClean="0"/>
              <a:t>Her physician, who doesn’t actually have time to do insulin teaching today, is a little relieved that she has declined it. “Fine,” she says, “we’ll talk about this again at our next visit.”</a:t>
            </a:r>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8</a:t>
            </a:fld>
            <a:endParaRPr lang="en-US"/>
          </a:p>
        </p:txBody>
      </p:sp>
    </p:spTree>
    <p:extLst>
      <p:ext uri="{BB962C8B-B14F-4D97-AF65-F5344CB8AC3E}">
        <p14:creationId xmlns:p14="http://schemas.microsoft.com/office/powerpoint/2010/main" val="271439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a:t>
            </a:r>
            <a:r>
              <a:rPr lang="en-US" b="1" dirty="0" smtClean="0"/>
              <a:t>EITHER</a:t>
            </a:r>
            <a:r>
              <a:rPr lang="en-US" b="0" dirty="0" smtClean="0"/>
              <a:t> ADULT OR PEDIATRIC CASE</a:t>
            </a:r>
          </a:p>
          <a:p>
            <a:endParaRPr lang="en-US" dirty="0" smtClean="0"/>
          </a:p>
          <a:p>
            <a:r>
              <a:rPr lang="en-US" dirty="0" smtClean="0"/>
              <a:t>FACILITATOR</a:t>
            </a:r>
            <a:r>
              <a:rPr lang="en-US" baseline="0" dirty="0" smtClean="0"/>
              <a:t> </a:t>
            </a:r>
            <a:r>
              <a:rPr lang="en-US" baseline="0" dirty="0" smtClean="0"/>
              <a:t>WOULD READ TO THE GROUP (OR COULD HAVE AUDIENCE MEMBER READ THIS OUT LOUD):</a:t>
            </a:r>
          </a:p>
          <a:p>
            <a:pPr marL="171450" marR="0" lvl="0" indent="-171450" algn="l" rtl="0">
              <a:lnSpc>
                <a:spcPct val="80000"/>
              </a:lnSpc>
              <a:spcBef>
                <a:spcPts val="0"/>
              </a:spcBef>
              <a:spcAft>
                <a:spcPts val="0"/>
              </a:spcAft>
              <a:buClr>
                <a:srgbClr val="0000FF"/>
              </a:buClr>
              <a:buSzPct val="100000"/>
              <a:buFont typeface="Arial"/>
              <a:buChar char="•"/>
            </a:pPr>
            <a:r>
              <a:rPr lang="en-US" sz="1200" b="0" i="0" u="none" strike="noStrike" cap="none" dirty="0" smtClean="0">
                <a:solidFill>
                  <a:srgbClr val="0000FF"/>
                </a:solidFill>
                <a:latin typeface="+mn-lt"/>
                <a:ea typeface="Calibri"/>
                <a:cs typeface="Calibri"/>
                <a:sym typeface="Calibri"/>
              </a:rPr>
              <a:t>Lee is a 3-year-old boy with cerebral palsy, global developmental delay, seizure disorder and dysphagia</a:t>
            </a:r>
          </a:p>
          <a:p>
            <a:pPr marL="171450" marR="0" lvl="0" indent="-171450" algn="l" rtl="0">
              <a:lnSpc>
                <a:spcPct val="80000"/>
              </a:lnSpc>
              <a:spcBef>
                <a:spcPts val="400"/>
              </a:spcBef>
              <a:spcAft>
                <a:spcPts val="0"/>
              </a:spcAft>
              <a:buClr>
                <a:srgbClr val="0000FF"/>
              </a:buClr>
              <a:buSzPct val="100000"/>
              <a:buFont typeface="Arial"/>
              <a:buChar char="•"/>
            </a:pPr>
            <a:r>
              <a:rPr lang="en-US" sz="1200" b="0" i="0" u="none" strike="noStrike" cap="none" dirty="0" smtClean="0">
                <a:solidFill>
                  <a:srgbClr val="0000FF"/>
                </a:solidFill>
                <a:latin typeface="+mn-lt"/>
                <a:ea typeface="Calibri"/>
                <a:cs typeface="Calibri"/>
                <a:sym typeface="Calibri"/>
              </a:rPr>
              <a:t>His mother, who is the sole caregiver, has not told his physician that she is exhausted; it takes her over one hour to feed him pureed foods; she does not want to rush his feedings because he is at risk for aspiration. She is not sure whether she has been able to provide enough calories because she is overwhelmed by the feeding challenges. </a:t>
            </a:r>
          </a:p>
          <a:p>
            <a:pPr marL="171450" marR="0" lvl="0" indent="-171450" algn="l" rtl="0">
              <a:lnSpc>
                <a:spcPct val="80000"/>
              </a:lnSpc>
              <a:spcBef>
                <a:spcPts val="400"/>
              </a:spcBef>
              <a:spcAft>
                <a:spcPts val="0"/>
              </a:spcAft>
              <a:buClr>
                <a:srgbClr val="0000FF"/>
              </a:buClr>
              <a:buSzPct val="100000"/>
              <a:buFont typeface="Arial"/>
              <a:buChar char="•"/>
            </a:pPr>
            <a:r>
              <a:rPr lang="en-US" sz="1200" b="0" i="0" u="none" strike="noStrike" cap="none" dirty="0" smtClean="0">
                <a:solidFill>
                  <a:srgbClr val="0000FF"/>
                </a:solidFill>
                <a:latin typeface="+mn-lt"/>
                <a:ea typeface="Calibri"/>
                <a:cs typeface="Calibri"/>
                <a:sym typeface="Calibri"/>
              </a:rPr>
              <a:t>Lee’s mother admires and trusts his physician and is embarrassed to share her poor adherence with her.</a:t>
            </a:r>
          </a:p>
          <a:p>
            <a:pPr marL="171450" marR="0" lvl="0" indent="-171450" algn="l" rtl="0">
              <a:lnSpc>
                <a:spcPct val="80000"/>
              </a:lnSpc>
              <a:spcBef>
                <a:spcPts val="400"/>
              </a:spcBef>
              <a:spcAft>
                <a:spcPts val="0"/>
              </a:spcAft>
              <a:buClr>
                <a:srgbClr val="0000FF"/>
              </a:buClr>
              <a:buSzPct val="100000"/>
              <a:buFont typeface="Arial"/>
              <a:buChar char="•"/>
            </a:pPr>
            <a:r>
              <a:rPr lang="en-US" sz="1200" b="0" i="0" u="none" strike="noStrike" cap="none" dirty="0" smtClean="0">
                <a:solidFill>
                  <a:srgbClr val="0000FF"/>
                </a:solidFill>
                <a:latin typeface="+mn-lt"/>
                <a:ea typeface="Calibri"/>
                <a:cs typeface="Calibri"/>
                <a:sym typeface="Calibri"/>
              </a:rPr>
              <a:t>At today’s visit, Lee’s physician tells his mother that it is time to consider gastrostomy tube feeding for failure to gain sufficient weight. Lee’s mother becomes tearful. “No, I’m not ready for that. I’ll just try to feed him better, OK? I know I can do it”</a:t>
            </a:r>
          </a:p>
          <a:p>
            <a:pPr marL="171450" lvl="0" indent="-171450">
              <a:lnSpc>
                <a:spcPct val="80000"/>
              </a:lnSpc>
              <a:spcBef>
                <a:spcPts val="400"/>
              </a:spcBef>
              <a:buClr>
                <a:srgbClr val="0000FF"/>
              </a:buClr>
            </a:pPr>
            <a:r>
              <a:rPr lang="en-US" sz="1200" dirty="0" smtClean="0">
                <a:solidFill>
                  <a:srgbClr val="FF0000"/>
                </a:solidFill>
              </a:rPr>
              <a:t>Lee’s physician senses that mother is feeling hesitant and overwhelmed, but is running behind and doesn’t have time to discuss how feedings are going at home. Lee’s physician is also a little relieved that she doesn’t have to consult both a gastroenterologist and a surgeon today. “Fine,” she says, “we’ll talk about this again at our next visit.</a:t>
            </a:r>
            <a:endParaRPr lang="en-US" sz="1200" b="0" i="0" u="none" strike="noStrike" cap="none" dirty="0" smtClean="0">
              <a:solidFill>
                <a:srgbClr val="FF0000"/>
              </a:solidFill>
              <a:latin typeface="+mn-lt"/>
              <a:ea typeface="Calibri"/>
              <a:cs typeface="Calibri"/>
              <a:sym typeface="Calibri"/>
            </a:endParaRPr>
          </a:p>
          <a:p>
            <a:pPr marL="342900" marR="0" lvl="0" indent="-342900" algn="l" rtl="0">
              <a:lnSpc>
                <a:spcPct val="80000"/>
              </a:lnSpc>
              <a:spcBef>
                <a:spcPts val="400"/>
              </a:spcBef>
              <a:buClr>
                <a:schemeClr val="dk1"/>
              </a:buClr>
              <a:buSzPct val="100000"/>
              <a:buFont typeface="Arial"/>
              <a:buNone/>
            </a:pPr>
            <a:endParaRPr lang="en-US" sz="1200" b="0" i="0" u="none" strike="noStrike" cap="none"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9</a:t>
            </a:fld>
            <a:endParaRPr lang="en-US"/>
          </a:p>
        </p:txBody>
      </p:sp>
    </p:spTree>
    <p:extLst>
      <p:ext uri="{BB962C8B-B14F-4D97-AF65-F5344CB8AC3E}">
        <p14:creationId xmlns:p14="http://schemas.microsoft.com/office/powerpoint/2010/main" val="271439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Evidence that team care is a common factor in highly performing primary care sites seen in </a:t>
            </a:r>
            <a:r>
              <a:rPr lang="en-US" baseline="0" dirty="0" err="1" smtClean="0"/>
              <a:t>Bodenheimer</a:t>
            </a:r>
            <a:r>
              <a:rPr lang="en-US" baseline="0" dirty="0" smtClean="0"/>
              <a:t> study</a:t>
            </a:r>
          </a:p>
          <a:p>
            <a:endParaRPr lang="en-US" baseline="0" dirty="0" smtClean="0"/>
          </a:p>
          <a:p>
            <a:r>
              <a:rPr lang="en-US" baseline="0" dirty="0" smtClean="0"/>
              <a:t> </a:t>
            </a:r>
            <a:r>
              <a:rPr lang="en-US" dirty="0" smtClean="0"/>
              <a:t>In article, </a:t>
            </a:r>
            <a:r>
              <a:rPr lang="en-US" dirty="0" err="1" smtClean="0"/>
              <a:t>Bodenheimer</a:t>
            </a:r>
            <a:r>
              <a:rPr lang="en-US" baseline="0" dirty="0" smtClean="0"/>
              <a:t> and team surveyed 23 different types of practices that they identified as “high performers” – performing well on one or more of the triple aim measures (quality care, access, cost), high </a:t>
            </a:r>
            <a:r>
              <a:rPr lang="en-US" baseline="0" dirty="0" err="1" smtClean="0"/>
              <a:t>physicain</a:t>
            </a:r>
            <a:r>
              <a:rPr lang="en-US" baseline="0" dirty="0" smtClean="0"/>
              <a:t>/patient satisfaction, and a variety of payment models.  The research team then identified common components (the “building blocks”) employed by these practices, including team-based care.  Many of them were in process of transitioning to PCMH or PCMH-like models.  </a:t>
            </a:r>
          </a:p>
          <a:p>
            <a:endParaRPr lang="en-US" baseline="0" dirty="0" smtClean="0"/>
          </a:p>
          <a:p>
            <a:r>
              <a:rPr lang="en-US" baseline="0" dirty="0" smtClean="0"/>
              <a:t>Team based care is considered a “foundational component” – can enhance achievement of other, higher-level blocks.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10</a:t>
            </a:fld>
            <a:endParaRPr lang="en-US"/>
          </a:p>
        </p:txBody>
      </p:sp>
    </p:spTree>
    <p:extLst>
      <p:ext uri="{BB962C8B-B14F-4D97-AF65-F5344CB8AC3E}">
        <p14:creationId xmlns:p14="http://schemas.microsoft.com/office/powerpoint/2010/main" val="230590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CHOOSE </a:t>
            </a:r>
            <a:r>
              <a:rPr lang="en-US" b="1" dirty="0" smtClean="0"/>
              <a:t>EITHER</a:t>
            </a:r>
            <a:r>
              <a:rPr lang="en-US" b="0" dirty="0" smtClean="0"/>
              <a:t> ADULT OR PEDIATRIC CASE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FACILITATOR</a:t>
            </a:r>
            <a:r>
              <a:rPr lang="en-US" baseline="0" dirty="0" smtClean="0"/>
              <a:t> </a:t>
            </a:r>
            <a:r>
              <a:rPr lang="en-US" baseline="0" dirty="0" smtClean="0"/>
              <a:t>WOULD READ TO THE GROUP (OR COULD HAVE AUDIENCE MEMBER READ THIS OUTLOUD):</a:t>
            </a:r>
          </a:p>
          <a:p>
            <a:pPr marL="171450" indent="-171450">
              <a:buFont typeface="Arial"/>
              <a:buChar char="•"/>
            </a:pPr>
            <a:r>
              <a:rPr lang="en-US" dirty="0" smtClean="0"/>
              <a:t>When Lee’s physician sees her latest A1C in his inbox, she calls her to discuss it:</a:t>
            </a:r>
            <a:r>
              <a:rPr lang="en-US" baseline="0" dirty="0" smtClean="0"/>
              <a:t> </a:t>
            </a:r>
            <a:r>
              <a:rPr lang="en-US" dirty="0" smtClean="0"/>
              <a:t>“I know you’ve been working hard to manage your diabetes,” she says, “and I want to make sure that our team is giving you all the support you need. I’d like to refer you to talk with our diabetes team, if that’s ok with you.” </a:t>
            </a:r>
          </a:p>
          <a:p>
            <a:pPr marL="171450" indent="-171450">
              <a:buFont typeface="Arial"/>
              <a:buChar char="•"/>
            </a:pPr>
            <a:r>
              <a:rPr lang="en-US" dirty="0" smtClean="0"/>
              <a:t>She agrees to the referral and, at her first visit with the diabetes educator, is pleasantly surprised to be greeted by a gentle, smiling woman who asks her about how diabetes has impacted her life.</a:t>
            </a:r>
          </a:p>
          <a:p>
            <a:pPr marL="171450" indent="-171450">
              <a:buFont typeface="Arial"/>
              <a:buChar char="•"/>
            </a:pPr>
            <a:r>
              <a:rPr lang="en-US" dirty="0" smtClean="0"/>
              <a:t>“I’m so overwhelmed,” she tells her, “I feel like I just can’t manage all of these pills”. </a:t>
            </a:r>
          </a:p>
          <a:p>
            <a:pPr marL="171450" indent="-171450">
              <a:buFont typeface="Arial"/>
              <a:buChar char="•"/>
            </a:pPr>
            <a:r>
              <a:rPr lang="en-US" dirty="0" smtClean="0"/>
              <a:t>The diabetes educator helps the patient set small goals and prioritize her treatments, and also refers her to a pharmacist for medication simplification and teaching. </a:t>
            </a:r>
          </a:p>
          <a:p>
            <a:pPr marL="171450" indent="-171450">
              <a:buFont typeface="Arial"/>
              <a:buChar char="•"/>
            </a:pPr>
            <a:r>
              <a:rPr lang="en-US" dirty="0" smtClean="0"/>
              <a:t>The pharmacist explains each medication to her in detail and arranges pharmacy to deliver the medications in bubble packs sorted by date and time.</a:t>
            </a:r>
          </a:p>
          <a:p>
            <a:pPr marL="171450" indent="-171450">
              <a:buFont typeface="Arial"/>
              <a:buChar char="•"/>
            </a:pPr>
            <a:r>
              <a:rPr lang="en-US" dirty="0" smtClean="0"/>
              <a:t>At their next visit, the diabetes educator encourages the patient to speak frankly with her provider about her adherence issues, “I know Dr. Smith,” says the educator, “and she doesn’t have a judgmental bone in his body. The more you tell her about how the meds are going, the more he can help you.”</a:t>
            </a:r>
          </a:p>
        </p:txBody>
      </p:sp>
      <p:sp>
        <p:nvSpPr>
          <p:cNvPr id="4" name="Slide Number Placeholder 3"/>
          <p:cNvSpPr>
            <a:spLocks noGrp="1"/>
          </p:cNvSpPr>
          <p:nvPr>
            <p:ph type="sldNum" sz="quarter" idx="10"/>
          </p:nvPr>
        </p:nvSpPr>
        <p:spPr/>
        <p:txBody>
          <a:bodyPr/>
          <a:lstStyle/>
          <a:p>
            <a:fld id="{DA651CB3-2A62-46CB-89DA-55262815FF63}" type="slidenum">
              <a:rPr lang="en-US" smtClean="0"/>
              <a:t>16</a:t>
            </a:fld>
            <a:endParaRPr lang="en-US"/>
          </a:p>
        </p:txBody>
      </p:sp>
    </p:spTree>
    <p:extLst>
      <p:ext uri="{BB962C8B-B14F-4D97-AF65-F5344CB8AC3E}">
        <p14:creationId xmlns:p14="http://schemas.microsoft.com/office/powerpoint/2010/main" val="315307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b="1" dirty="0" smtClean="0"/>
              <a:t>The UCSF Double Helix Curriculum: </a:t>
            </a:r>
          </a:p>
          <a:p>
            <a:r>
              <a:rPr lang="en-US" dirty="0" smtClean="0"/>
              <a:t>Transformation of High-Performing Primary Care in Education</a:t>
            </a:r>
            <a:endParaRPr lang="en-US" dirty="0"/>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txBox="1">
            <a:spLocks/>
          </p:cNvSpPr>
          <p:nvPr userDrawn="1"/>
        </p:nvSpPr>
        <p:spPr>
          <a:xfrm rot="5400000">
            <a:off x="6200140" y="2562860"/>
            <a:ext cx="5339080" cy="365760"/>
          </a:xfrm>
          <a:prstGeom prst="rect">
            <a:avLst/>
          </a:prstGeom>
        </p:spPr>
        <p:txBody>
          <a:bodyPr vert="horz" lIns="91440" tIns="45720" rIns="91440" bIns="45720" rtlCol="0" anchor="ctr"/>
          <a:lstStyle>
            <a:defPPr>
              <a:defRPr lang="en-US"/>
            </a:defPPr>
            <a:lvl1pPr marL="0" algn="ctr" defTabSz="914400" rtl="0" eaLnBrk="1" latinLnBrk="0" hangingPunct="1">
              <a:defRPr sz="1300" kern="1200">
                <a:solidFill>
                  <a:schemeClr val="bg2"/>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mtClean="0"/>
              <a:t>The UCSF Double Helix Curriculum: </a:t>
            </a:r>
          </a:p>
          <a:p>
            <a:r>
              <a:rPr lang="en-US"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lstStyle>
            <a:lvl1pPr>
              <a:defRPr sz="4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8"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D01BA77-D5E9-4148-AB85-A4B1490ED08D}" type="slidenum">
              <a:rPr lang="en-US" smtClean="0"/>
              <a:t>‹#›</a:t>
            </a:fld>
            <a:endParaRPr lang="en-US"/>
          </a:p>
        </p:txBody>
      </p:sp>
      <p:sp>
        <p:nvSpPr>
          <p:cNvPr id="41"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D01BA77-D5E9-4148-AB85-A4B1490ED08D}" type="slidenum">
              <a:rPr lang="en-US" smtClean="0"/>
              <a:t>‹#›</a:t>
            </a:fld>
            <a:endParaRPr lang="en-US"/>
          </a:p>
        </p:txBody>
      </p:sp>
      <p:sp>
        <p:nvSpPr>
          <p:cNvPr id="10"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D01BA77-D5E9-4148-AB85-A4B1490ED08D}" type="slidenum">
              <a:rPr lang="en-US" smtClean="0"/>
              <a:t>‹#›</a:t>
            </a:fld>
            <a:endParaRPr lang="en-US"/>
          </a:p>
        </p:txBody>
      </p:sp>
      <p:sp>
        <p:nvSpPr>
          <p:cNvPr id="6"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01BA77-D5E9-4148-AB85-A4B1490ED08D}" type="slidenum">
              <a:rPr lang="en-US" smtClean="0"/>
              <a:t>‹#›</a:t>
            </a:fld>
            <a:endParaRPr lang="en-US"/>
          </a:p>
        </p:txBody>
      </p:sp>
      <p:sp>
        <p:nvSpPr>
          <p:cNvPr id="5"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D01BA77-D5E9-4148-AB85-A4B1490ED08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p:txBody>
          <a:bodyPr/>
          <a:lstStyle/>
          <a:p>
            <a:fld id="{CD01BA77-D5E9-4148-AB85-A4B1490ED08D}" type="slidenum">
              <a:rPr lang="en-US" smtClean="0"/>
              <a:t>‹#›</a:t>
            </a:fld>
            <a:endParaRPr lang="en-US"/>
          </a:p>
        </p:txBody>
      </p:sp>
      <p:sp>
        <p:nvSpPr>
          <p:cNvPr id="11" name="Footer Placeholder 4"/>
          <p:cNvSpPr>
            <a:spLocks noGrp="1"/>
          </p:cNvSpPr>
          <p:nvPr>
            <p:ph type="ftr" sz="quarter" idx="12"/>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D01BA77-D5E9-4148-AB85-A4B1490ED08D}" type="slidenum">
              <a:rPr lang="en-US" smtClean="0"/>
              <a:t>‹#›</a:t>
            </a:fld>
            <a:endParaRPr lang="en-US"/>
          </a:p>
        </p:txBody>
      </p:sp>
      <p:sp>
        <p:nvSpPr>
          <p:cNvPr id="5" name="Footer Placeholder 4"/>
          <p:cNvSpPr>
            <a:spLocks noGrp="1"/>
          </p:cNvSpPr>
          <p:nvPr>
            <p:ph type="ftr" sz="quarter" idx="3"/>
          </p:nvPr>
        </p:nvSpPr>
        <p:spPr>
          <a:xfrm rot="5400000">
            <a:off x="6101011" y="2562863"/>
            <a:ext cx="5339080" cy="365760"/>
          </a:xfrm>
          <a:prstGeom prst="rect">
            <a:avLst/>
          </a:prstGeom>
        </p:spPr>
        <p:txBody>
          <a:bodyPr vert="horz" lIns="91440" tIns="45720" rIns="91440" bIns="45720" rtlCol="0" anchor="ctr"/>
          <a:lstStyle>
            <a:lvl1pPr algn="ctr">
              <a:defRPr sz="1300">
                <a:solidFill>
                  <a:schemeClr val="bg2"/>
                </a:solidFill>
                <a:latin typeface="Helvetica"/>
                <a:cs typeface="Helvetica"/>
              </a:defRPr>
            </a:lvl1pPr>
          </a:lstStyle>
          <a:p>
            <a:r>
              <a:rPr lang="en-US" b="1" dirty="0" smtClean="0"/>
              <a:t>The UCSF Double Helix Curriculum: </a:t>
            </a:r>
          </a:p>
          <a:p>
            <a:r>
              <a:rPr lang="en-US" dirty="0" smtClean="0"/>
              <a:t>Transformation of High-Performing Primary Care in Education</a:t>
            </a:r>
            <a:endParaRPr lang="en-US" dirty="0"/>
          </a:p>
        </p:txBody>
      </p:sp>
      <p:pic>
        <p:nvPicPr>
          <p:cNvPr id="42" name="Picture 41"/>
          <p:cNvPicPr>
            <a:picLocks noChangeAspect="1"/>
          </p:cNvPicPr>
          <p:nvPr userDrawn="1"/>
        </p:nvPicPr>
        <p:blipFill>
          <a:blip r:embed="rId13"/>
          <a:stretch>
            <a:fillRect/>
          </a:stretch>
        </p:blipFill>
        <p:spPr>
          <a:xfrm>
            <a:off x="218274" y="6118217"/>
            <a:ext cx="211538" cy="583991"/>
          </a:xfrm>
          <a:prstGeom prst="rect">
            <a:avLst/>
          </a:prstGeom>
        </p:spPr>
      </p:pic>
      <p:sp>
        <p:nvSpPr>
          <p:cNvPr id="43" name="Rectangle 42"/>
          <p:cNvSpPr/>
          <p:nvPr userDrawn="1"/>
        </p:nvSpPr>
        <p:spPr>
          <a:xfrm>
            <a:off x="457200" y="6096000"/>
            <a:ext cx="7543800" cy="646331"/>
          </a:xfrm>
          <a:prstGeom prst="rect">
            <a:avLst/>
          </a:prstGeom>
        </p:spPr>
        <p:txBody>
          <a:bodyPr wrap="square">
            <a:spAutoFit/>
          </a:bodyPr>
          <a:lstStyle/>
          <a:p>
            <a:r>
              <a:rPr lang="en-US" sz="1200" dirty="0" smtClean="0">
                <a:solidFill>
                  <a:srgbClr val="B4B9BF"/>
                </a:solidFill>
              </a:rPr>
              <a:t>Claudia Mooney, MD</a:t>
            </a:r>
            <a:endParaRPr lang="en-US" sz="1200" baseline="0" dirty="0" smtClean="0">
              <a:solidFill>
                <a:srgbClr val="B4B9BF"/>
              </a:solidFill>
            </a:endParaRPr>
          </a:p>
          <a:p>
            <a:r>
              <a:rPr lang="en-US" sz="1200" baseline="0" dirty="0" smtClean="0">
                <a:solidFill>
                  <a:srgbClr val="B4B9BF"/>
                </a:solidFill>
              </a:rPr>
              <a:t>Education Team</a:t>
            </a:r>
          </a:p>
          <a:p>
            <a:r>
              <a:rPr lang="en-US" sz="1200" baseline="0" dirty="0" smtClean="0">
                <a:solidFill>
                  <a:srgbClr val="B4B9BF"/>
                </a:solidFill>
              </a:rPr>
              <a:t>UCSF Family &amp; Community Medicine Department at </a:t>
            </a:r>
            <a:r>
              <a:rPr lang="en-US" sz="1200" baseline="0" dirty="0" err="1" smtClean="0">
                <a:solidFill>
                  <a:srgbClr val="B4B9BF"/>
                </a:solidFill>
              </a:rPr>
              <a:t>Zuckerberg</a:t>
            </a:r>
            <a:r>
              <a:rPr lang="en-US" sz="1200" baseline="0" dirty="0" smtClean="0">
                <a:solidFill>
                  <a:srgbClr val="B4B9BF"/>
                </a:solidFill>
              </a:rPr>
              <a:t> San Francisco General Hospital</a:t>
            </a:r>
            <a:endParaRPr lang="en-US" sz="1200" baseline="0" dirty="0">
              <a:solidFill>
                <a:srgbClr val="B4B9BF"/>
              </a:solidFill>
            </a:endParaRPr>
          </a:p>
        </p:txBody>
      </p:sp>
      <p:pic>
        <p:nvPicPr>
          <p:cNvPr id="45" name="Picture 44" descr="careteamlogo.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152400"/>
            <a:ext cx="992593" cy="990600"/>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34200" y="6095999"/>
            <a:ext cx="1445050" cy="646331"/>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edscape.com/features/slideshow/lifestyle/2015/family-medicine#25" TargetMode="External"/><Relationship Id="rId2" Type="http://schemas.openxmlformats.org/officeDocument/2006/relationships/hyperlink" Target="http://www.chcf.org/publications/2012/04/building-blocks-primary-care" TargetMode="External"/><Relationship Id="rId1" Type="http://schemas.openxmlformats.org/officeDocument/2006/relationships/slideLayout" Target="../slideLayouts/slideLayout2.xml"/><Relationship Id="rId4" Type="http://schemas.openxmlformats.org/officeDocument/2006/relationships/hyperlink" Target="http://doi.org/10.1097/HMR.000000000000009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Guide</a:t>
            </a:r>
            <a:endParaRPr lang="en-US" dirty="0"/>
          </a:p>
        </p:txBody>
      </p:sp>
      <p:sp>
        <p:nvSpPr>
          <p:cNvPr id="3" name="Content Placeholder 2"/>
          <p:cNvSpPr>
            <a:spLocks noGrp="1"/>
          </p:cNvSpPr>
          <p:nvPr>
            <p:ph idx="1"/>
          </p:nvPr>
        </p:nvSpPr>
        <p:spPr/>
        <p:txBody>
          <a:bodyPr/>
          <a:lstStyle/>
          <a:p>
            <a:r>
              <a:rPr lang="en-US" b="1" dirty="0"/>
              <a:t>Time</a:t>
            </a:r>
            <a:r>
              <a:rPr lang="en-US" dirty="0"/>
              <a:t>: 15-20 minutes </a:t>
            </a:r>
          </a:p>
          <a:p>
            <a:r>
              <a:rPr lang="en-US" b="1" dirty="0"/>
              <a:t>Audience: </a:t>
            </a:r>
          </a:p>
          <a:p>
            <a:pPr lvl="1"/>
            <a:r>
              <a:rPr lang="en-US" dirty="0"/>
              <a:t>PGY-1 for introduction to team based care in their clinic and reasoning behind team based care</a:t>
            </a:r>
          </a:p>
          <a:p>
            <a:pPr lvl="1"/>
            <a:r>
              <a:rPr lang="en-US" dirty="0"/>
              <a:t>This </a:t>
            </a:r>
            <a:r>
              <a:rPr lang="en-US" dirty="0" err="1"/>
              <a:t>powerpoint</a:t>
            </a:r>
            <a:r>
              <a:rPr lang="en-US" dirty="0"/>
              <a:t> can be incorporated prior to an interdisciplinary clinic activity to introduce the interns to the team </a:t>
            </a:r>
          </a:p>
          <a:p>
            <a:r>
              <a:rPr lang="en-US" b="1" dirty="0"/>
              <a:t>Objectives:</a:t>
            </a:r>
            <a:r>
              <a:rPr lang="en-US" dirty="0"/>
              <a:t>  </a:t>
            </a:r>
          </a:p>
          <a:p>
            <a:pPr lvl="1"/>
            <a:r>
              <a:rPr lang="en-US" i="1" dirty="0"/>
              <a:t>Team Based Care</a:t>
            </a:r>
            <a:r>
              <a:rPr lang="en-US" dirty="0"/>
              <a:t>: Describe and participate in sharing the care for patient panels through expanded team roles by working and communicating effectively with all health care team members. </a:t>
            </a:r>
            <a:endParaRPr lang="en-US" b="1" dirty="0"/>
          </a:p>
          <a:p>
            <a:r>
              <a:rPr lang="en-US" b="1" dirty="0"/>
              <a:t>Procedure: </a:t>
            </a:r>
            <a:r>
              <a:rPr lang="en-US" dirty="0"/>
              <a:t>This can be present early in R1 year as a rationale for team based care. </a:t>
            </a:r>
            <a:endParaRPr lang="en-US" b="1" dirty="0"/>
          </a:p>
        </p:txBody>
      </p:sp>
      <p:sp>
        <p:nvSpPr>
          <p:cNvPr id="4" name="Footer Placeholder 3"/>
          <p:cNvSpPr>
            <a:spLocks noGrp="1"/>
          </p:cNvSpPr>
          <p:nvPr>
            <p:ph type="ftr" sz="quarter" idx="11"/>
          </p:nvPr>
        </p:nvSpPr>
        <p:spPr>
          <a:xfrm rot="5400000">
            <a:off x="6177210" y="2639060"/>
            <a:ext cx="5186681" cy="365760"/>
          </a:xfrm>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260176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Building Blocks of High-Performing Primary Care</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0"/>
            <a:ext cx="6058002" cy="4125901"/>
          </a:xfrm>
          <a:prstGeom prst="rect">
            <a:avLst/>
          </a:prstGeom>
        </p:spPr>
      </p:pic>
      <p:sp>
        <p:nvSpPr>
          <p:cNvPr id="6" name="Oval 5"/>
          <p:cNvSpPr/>
          <p:nvPr/>
        </p:nvSpPr>
        <p:spPr>
          <a:xfrm>
            <a:off x="5105400" y="4572000"/>
            <a:ext cx="1405719" cy="1066800"/>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9" name="Rectangle 8"/>
          <p:cNvSpPr/>
          <p:nvPr/>
        </p:nvSpPr>
        <p:spPr>
          <a:xfrm>
            <a:off x="457200" y="5791200"/>
            <a:ext cx="7696200" cy="276999"/>
          </a:xfrm>
          <a:prstGeom prst="rect">
            <a:avLst/>
          </a:prstGeom>
        </p:spPr>
        <p:txBody>
          <a:bodyPr wrap="square">
            <a:spAutoFit/>
          </a:bodyPr>
          <a:lstStyle/>
          <a:p>
            <a:pPr algn="r"/>
            <a:r>
              <a:rPr lang="en-US" sz="1200" baseline="30000" dirty="0">
                <a:solidFill>
                  <a:srgbClr val="7F7F7F"/>
                </a:solidFill>
              </a:rPr>
              <a:t>9</a:t>
            </a:r>
            <a:r>
              <a:rPr lang="en-US" sz="1200" dirty="0">
                <a:solidFill>
                  <a:srgbClr val="7F7F7F"/>
                </a:solidFill>
              </a:rPr>
              <a:t>Bodenheimer et al, 2014. Center for Excellence in Primary Care, UCSF</a:t>
            </a:r>
          </a:p>
        </p:txBody>
      </p:sp>
    </p:spTree>
    <p:extLst>
      <p:ext uri="{BB962C8B-B14F-4D97-AF65-F5344CB8AC3E}">
        <p14:creationId xmlns:p14="http://schemas.microsoft.com/office/powerpoint/2010/main" val="177972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about team-based care to medical trainees? </a:t>
            </a:r>
            <a:endParaRPr lang="en-US" dirty="0"/>
          </a:p>
        </p:txBody>
      </p:sp>
      <p:sp>
        <p:nvSpPr>
          <p:cNvPr id="3" name="Content Placeholder 2"/>
          <p:cNvSpPr>
            <a:spLocks noGrp="1"/>
          </p:cNvSpPr>
          <p:nvPr>
            <p:ph idx="1"/>
          </p:nvPr>
        </p:nvSpPr>
        <p:spPr/>
        <p:txBody>
          <a:bodyPr/>
          <a:lstStyle/>
          <a:p>
            <a:pPr marL="0" indent="0">
              <a:buNone/>
            </a:pPr>
            <a:r>
              <a:rPr lang="en-US" sz="2000" dirty="0"/>
              <a:t>“Despite extensive talk about teamwork within patient-centered medical home initiatives and among policymakers, </a:t>
            </a:r>
            <a:r>
              <a:rPr lang="en-US" sz="2000" b="1" dirty="0"/>
              <a:t>there is little practical information available to primary care providers on how to function as teams.”</a:t>
            </a:r>
            <a:r>
              <a:rPr lang="en-US" sz="2000" baseline="30000" dirty="0"/>
              <a:t> 10</a:t>
            </a:r>
            <a:endParaRPr lang="en-US" sz="2000" b="1" dirty="0"/>
          </a:p>
          <a:p>
            <a:pPr marL="0" indent="0">
              <a:buNone/>
            </a:pPr>
            <a:endParaRPr lang="en-US" dirty="0">
              <a:solidFill>
                <a:schemeClr val="accent6"/>
              </a:solidFill>
            </a:endParaRPr>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0" indent="0" algn="r">
              <a:buNone/>
            </a:pPr>
            <a:endParaRPr lang="en-US" sz="2000" dirty="0"/>
          </a:p>
          <a:p>
            <a:pPr marL="11430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Rectangle 4"/>
          <p:cNvSpPr/>
          <p:nvPr/>
        </p:nvSpPr>
        <p:spPr>
          <a:xfrm>
            <a:off x="455394" y="5819001"/>
            <a:ext cx="7850406" cy="276999"/>
          </a:xfrm>
          <a:prstGeom prst="rect">
            <a:avLst/>
          </a:prstGeom>
        </p:spPr>
        <p:txBody>
          <a:bodyPr wrap="square">
            <a:spAutoFit/>
          </a:bodyPr>
          <a:lstStyle/>
          <a:p>
            <a:pPr algn="r"/>
            <a:r>
              <a:rPr lang="en-US" sz="1200" baseline="30000" dirty="0">
                <a:solidFill>
                  <a:srgbClr val="7F7F7F"/>
                </a:solidFill>
              </a:rPr>
              <a:t>10</a:t>
            </a:r>
            <a:r>
              <a:rPr lang="en-US" sz="1200" dirty="0">
                <a:solidFill>
                  <a:srgbClr val="7F7F7F"/>
                </a:solidFill>
              </a:rPr>
              <a:t>Helfrich et al. JGIM. 2014</a:t>
            </a:r>
          </a:p>
        </p:txBody>
      </p:sp>
    </p:spTree>
    <p:extLst>
      <p:ext uri="{BB962C8B-B14F-4D97-AF65-F5344CB8AC3E}">
        <p14:creationId xmlns:p14="http://schemas.microsoft.com/office/powerpoint/2010/main" val="2819875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934200" cy="1143000"/>
          </a:xfrm>
        </p:spPr>
        <p:txBody>
          <a:bodyPr/>
          <a:lstStyle/>
          <a:p>
            <a:r>
              <a:rPr lang="en-US" sz="4400" dirty="0"/>
              <a:t>The Elements of High-Performing Team-Based Care</a:t>
            </a:r>
            <a:r>
              <a:rPr lang="en-US" sz="4400" baseline="30000" dirty="0"/>
              <a:t>11</a:t>
            </a:r>
            <a:endParaRPr lang="en-US" dirty="0"/>
          </a:p>
        </p:txBody>
      </p:sp>
      <p:sp>
        <p:nvSpPr>
          <p:cNvPr id="3" name="Content Placeholder 2"/>
          <p:cNvSpPr>
            <a:spLocks noGrp="1"/>
          </p:cNvSpPr>
          <p:nvPr>
            <p:ph idx="1"/>
          </p:nvPr>
        </p:nvSpPr>
        <p:spPr>
          <a:xfrm>
            <a:off x="457200" y="2209800"/>
            <a:ext cx="7620000" cy="3505200"/>
          </a:xfrm>
        </p:spPr>
        <p:txBody>
          <a:bodyPr>
            <a:normAutofit fontScale="92500" lnSpcReduction="10000"/>
          </a:bodyPr>
          <a:lstStyle/>
          <a:p>
            <a:r>
              <a:rPr lang="en-US" dirty="0"/>
              <a:t>A stable team structure</a:t>
            </a:r>
          </a:p>
          <a:p>
            <a:r>
              <a:rPr lang="en-US" dirty="0"/>
              <a:t>Colocation</a:t>
            </a:r>
          </a:p>
          <a:p>
            <a:r>
              <a:rPr lang="en-US" dirty="0"/>
              <a:t>Culture shift: Share the care</a:t>
            </a:r>
          </a:p>
          <a:p>
            <a:r>
              <a:rPr lang="en-US" dirty="0"/>
              <a:t>Defined roles with training and skills check</a:t>
            </a:r>
          </a:p>
          <a:p>
            <a:r>
              <a:rPr lang="en-US" dirty="0"/>
              <a:t>Standing orders/protocols</a:t>
            </a:r>
          </a:p>
          <a:p>
            <a:r>
              <a:rPr lang="en-US" dirty="0"/>
              <a:t>Defined workflows and workflow mapping </a:t>
            </a:r>
          </a:p>
          <a:p>
            <a:r>
              <a:rPr lang="en-US" dirty="0"/>
              <a:t>Staffing ratios adequate to facilitate new roles</a:t>
            </a:r>
          </a:p>
          <a:p>
            <a:r>
              <a:rPr lang="en-US" dirty="0"/>
              <a:t>Ground rules</a:t>
            </a:r>
          </a:p>
          <a:p>
            <a:r>
              <a:rPr lang="en-US" dirty="0"/>
              <a:t>Communication: team meetings, huddles, and minute-to-minute interaction </a:t>
            </a:r>
          </a:p>
          <a:p>
            <a:endParaRPr lang="en-US" dirty="0"/>
          </a:p>
          <a:p>
            <a:pPr marL="114300" indent="0" algn="r">
              <a:buNone/>
            </a:pPr>
            <a:endParaRPr lang="en-US" sz="1200" b="1" dirty="0">
              <a:solidFill>
                <a:srgbClr val="000000"/>
              </a:solidFill>
              <a:latin typeface="Georgia" pitchFamily="18" charset="0"/>
            </a:endParaRPr>
          </a:p>
          <a:p>
            <a:pPr marL="114300" indent="0" algn="r">
              <a:buNone/>
            </a:pPr>
            <a:endParaRPr lang="en-US" sz="1200" baseline="30000" dirty="0"/>
          </a:p>
          <a:p>
            <a:pPr marL="114300" indent="0" algn="r">
              <a:buNone/>
            </a:pPr>
            <a:endParaRPr lang="en-US" sz="1200" baseline="30000" dirty="0"/>
          </a:p>
          <a:p>
            <a:pPr marL="114300" indent="0" algn="r">
              <a:buNone/>
            </a:pPr>
            <a:endParaRPr lang="en-US" sz="1200" baseline="30000" dirty="0"/>
          </a:p>
          <a:p>
            <a:pPr marL="114300" indent="0" algn="r">
              <a:buNone/>
            </a:pPr>
            <a:endParaRPr lang="en-US" sz="1200" baseline="30000" dirty="0"/>
          </a:p>
          <a:p>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Rectangle 4"/>
          <p:cNvSpPr/>
          <p:nvPr/>
        </p:nvSpPr>
        <p:spPr>
          <a:xfrm>
            <a:off x="304800" y="5695889"/>
            <a:ext cx="8001000" cy="400110"/>
          </a:xfrm>
          <a:prstGeom prst="rect">
            <a:avLst/>
          </a:prstGeom>
        </p:spPr>
        <p:txBody>
          <a:bodyPr wrap="square">
            <a:spAutoFit/>
          </a:bodyPr>
          <a:lstStyle/>
          <a:p>
            <a:pPr marL="114300" indent="0" algn="r">
              <a:buNone/>
            </a:pPr>
            <a:endParaRPr lang="en-US" sz="1200" baseline="30000" dirty="0">
              <a:solidFill>
                <a:srgbClr val="7F7F7F"/>
              </a:solidFill>
            </a:endParaRPr>
          </a:p>
          <a:p>
            <a:pPr marL="114300" indent="0" algn="r">
              <a:buNone/>
            </a:pPr>
            <a:r>
              <a:rPr lang="en-US" sz="1200" baseline="30000" dirty="0">
                <a:solidFill>
                  <a:srgbClr val="7F7F7F"/>
                </a:solidFill>
              </a:rPr>
              <a:t>11</a:t>
            </a:r>
            <a:r>
              <a:rPr lang="en-US" sz="1200" dirty="0">
                <a:solidFill>
                  <a:srgbClr val="7F7F7F"/>
                </a:solidFill>
              </a:rPr>
              <a:t>Ghorob &amp; </a:t>
            </a:r>
            <a:r>
              <a:rPr lang="en-US" sz="1200" dirty="0" err="1">
                <a:solidFill>
                  <a:srgbClr val="7F7F7F"/>
                </a:solidFill>
              </a:rPr>
              <a:t>Bodenheimer</a:t>
            </a:r>
            <a:r>
              <a:rPr lang="en-US" sz="1200" dirty="0">
                <a:solidFill>
                  <a:srgbClr val="7F7F7F"/>
                </a:solidFill>
              </a:rPr>
              <a:t>. Families, Systems, &amp; Health. 2015</a:t>
            </a:r>
          </a:p>
        </p:txBody>
      </p:sp>
    </p:spTree>
    <p:extLst>
      <p:ext uri="{BB962C8B-B14F-4D97-AF65-F5344CB8AC3E}">
        <p14:creationId xmlns:p14="http://schemas.microsoft.com/office/powerpoint/2010/main" val="222411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Interpersonal elements in team-based care</a:t>
            </a:r>
            <a:endParaRPr lang="en-US" dirty="0"/>
          </a:p>
        </p:txBody>
      </p:sp>
      <p:sp>
        <p:nvSpPr>
          <p:cNvPr id="3" name="Content Placeholder 2"/>
          <p:cNvSpPr>
            <a:spLocks noGrp="1"/>
          </p:cNvSpPr>
          <p:nvPr>
            <p:ph idx="1"/>
          </p:nvPr>
        </p:nvSpPr>
        <p:spPr/>
        <p:txBody>
          <a:bodyPr/>
          <a:lstStyle/>
          <a:p>
            <a:r>
              <a:rPr lang="en-US" dirty="0"/>
              <a:t>Effective teams are characterized by </a:t>
            </a:r>
            <a:r>
              <a:rPr lang="en-US" b="1" dirty="0"/>
              <a:t>trust, respect and collaboration</a:t>
            </a:r>
            <a:r>
              <a:rPr lang="en-US" baseline="30000" dirty="0"/>
              <a:t>12</a:t>
            </a:r>
            <a:endParaRPr lang="en-US" dirty="0"/>
          </a:p>
          <a:p>
            <a:r>
              <a:rPr lang="en-US" dirty="0"/>
              <a:t>Collaboration between health care professionals has shown to improvements in decision making</a:t>
            </a:r>
            <a:r>
              <a:rPr lang="en-US" baseline="30000" dirty="0"/>
              <a:t>13</a:t>
            </a:r>
          </a:p>
          <a:p>
            <a:r>
              <a:rPr lang="en-US" dirty="0"/>
              <a:t>Improved teamwork and communication are the most important factors in improving clinical effectiveness and job satisfaction</a:t>
            </a:r>
            <a:r>
              <a:rPr lang="en-US" baseline="30000" dirty="0"/>
              <a:t>14</a:t>
            </a:r>
            <a:endParaRPr lang="en-US" dirty="0"/>
          </a:p>
          <a:p>
            <a:pPr marL="114300" indent="0" algn="r">
              <a:buNone/>
            </a:pPr>
            <a:endParaRPr lang="en-US" sz="1200" b="1" dirty="0">
              <a:solidFill>
                <a:srgbClr val="000000"/>
              </a:solidFill>
              <a:latin typeface="Georgia" pitchFamily="18" charset="0"/>
            </a:endParaRPr>
          </a:p>
          <a:p>
            <a:pPr marL="114300" indent="0" algn="r">
              <a:buNone/>
            </a:pPr>
            <a:endParaRPr lang="en-US" sz="1200" baseline="30000" dirty="0"/>
          </a:p>
          <a:p>
            <a:pPr marL="114300" indent="0" algn="r">
              <a:buNone/>
            </a:pPr>
            <a:endParaRPr lang="en-US" sz="1200" baseline="30000" dirty="0"/>
          </a:p>
          <a:p>
            <a:pPr marL="114300" indent="0" algn="r">
              <a:buNone/>
            </a:pPr>
            <a:endParaRPr lang="en-US" sz="1200" baseline="30000" dirty="0"/>
          </a:p>
          <a:p>
            <a:pPr marL="114300" indent="0" algn="r">
              <a:buNone/>
            </a:pPr>
            <a:endParaRPr lang="en-US" sz="1200" baseline="30000" dirty="0"/>
          </a:p>
          <a:p>
            <a:pPr marL="114300" indent="0" algn="r">
              <a:buNone/>
            </a:pPr>
            <a:endParaRPr lang="en-US" sz="1200" baseline="30000" dirty="0"/>
          </a:p>
          <a:p>
            <a:pPr marL="114300" indent="0" algn="r">
              <a:buNone/>
            </a:pPr>
            <a:endParaRPr lang="en-US" sz="1200" baseline="30000" dirty="0"/>
          </a:p>
          <a:p>
            <a:pPr marL="114300" indent="0" algn="r">
              <a:buNone/>
            </a:pPr>
            <a:endParaRPr lang="en-US" sz="1200" baseline="30000" dirty="0"/>
          </a:p>
          <a:p>
            <a:pPr marL="114300" indent="0" algn="r">
              <a:buNone/>
            </a:pPr>
            <a:endParaRPr lang="en-US" sz="800" baseline="30000" dirty="0"/>
          </a:p>
          <a:p>
            <a:pPr marL="114300" indent="0" algn="r">
              <a:buNone/>
            </a:pPr>
            <a:endParaRPr lang="en-US" sz="800" baseline="30000" dirty="0"/>
          </a:p>
          <a:p>
            <a:pPr marL="114300" indent="0" algn="r">
              <a:buNone/>
            </a:pPr>
            <a:endParaRPr lang="en-US" sz="800" baseline="30000" dirty="0"/>
          </a:p>
          <a:p>
            <a:pPr marL="114300" indent="0" algn="r">
              <a:buNone/>
            </a:pPr>
            <a:endParaRPr lang="en-US" sz="800" baseline="30000" dirty="0"/>
          </a:p>
          <a:p>
            <a:pPr marL="114300" indent="0" algn="r">
              <a:buNone/>
            </a:pPr>
            <a:endParaRPr lang="en-US" sz="800" baseline="30000" dirty="0"/>
          </a:p>
          <a:p>
            <a:pPr marL="114300" indent="0" algn="r">
              <a:buNone/>
            </a:pPr>
            <a:r>
              <a:rPr lang="en-US" sz="1000" dirty="0"/>
              <a:t> </a:t>
            </a:r>
          </a:p>
          <a:p>
            <a:pPr marL="114300" indent="0" algn="r">
              <a:buNone/>
            </a:pPr>
            <a:endParaRPr lang="en-US" sz="1000" baseline="30000" dirty="0"/>
          </a:p>
          <a:p>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TextBox 4"/>
          <p:cNvSpPr txBox="1"/>
          <p:nvPr/>
        </p:nvSpPr>
        <p:spPr>
          <a:xfrm>
            <a:off x="304800" y="5265007"/>
            <a:ext cx="7924800" cy="830993"/>
          </a:xfrm>
          <a:prstGeom prst="rect">
            <a:avLst/>
          </a:prstGeom>
          <a:noFill/>
        </p:spPr>
        <p:txBody>
          <a:bodyPr wrap="square" lIns="91435" tIns="45718" rIns="91435" bIns="45718" rtlCol="0">
            <a:spAutoFit/>
          </a:bodyPr>
          <a:lstStyle/>
          <a:p>
            <a:pPr marL="114300" indent="0" algn="r">
              <a:buNone/>
            </a:pPr>
            <a:r>
              <a:rPr lang="en-US" sz="1200" baseline="30000" dirty="0">
                <a:solidFill>
                  <a:srgbClr val="7F7F7F"/>
                </a:solidFill>
              </a:rPr>
              <a:t>12</a:t>
            </a:r>
            <a:r>
              <a:rPr lang="en-US" sz="1200" dirty="0">
                <a:solidFill>
                  <a:srgbClr val="7F7F7F"/>
                </a:solidFill>
              </a:rPr>
              <a:t>Hughes RG, editor. Patient Safety and Quality: An Evidence-Based Handbook for Nurses. Rockville (MD): Agency for Healthcare Research and Quality (US); 2008 Apr</a:t>
            </a:r>
          </a:p>
          <a:p>
            <a:pPr marL="114300" indent="0" algn="r">
              <a:buNone/>
            </a:pPr>
            <a:r>
              <a:rPr lang="en-US" sz="1200" baseline="30000" dirty="0">
                <a:solidFill>
                  <a:srgbClr val="7F7F7F"/>
                </a:solidFill>
              </a:rPr>
              <a:t>13</a:t>
            </a:r>
            <a:r>
              <a:rPr lang="en-US" sz="1200" dirty="0">
                <a:solidFill>
                  <a:srgbClr val="7F7F7F"/>
                </a:solidFill>
              </a:rPr>
              <a:t>Deming WE. Out of crisis. Cambridge, MA: MIT Center for Advanced Engineering Study; </a:t>
            </a:r>
            <a:r>
              <a:rPr lang="en-US" sz="1200" dirty="0" smtClean="0">
                <a:solidFill>
                  <a:srgbClr val="7F7F7F"/>
                </a:solidFill>
              </a:rPr>
              <a:t>1982</a:t>
            </a:r>
          </a:p>
          <a:p>
            <a:pPr marL="114300" indent="0" algn="r">
              <a:buNone/>
            </a:pPr>
            <a:r>
              <a:rPr lang="en-US" sz="1200" baseline="30000" dirty="0" smtClean="0">
                <a:solidFill>
                  <a:srgbClr val="7F7F7F"/>
                </a:solidFill>
              </a:rPr>
              <a:t>14</a:t>
            </a:r>
            <a:r>
              <a:rPr lang="en-US" sz="1200" dirty="0" smtClean="0">
                <a:solidFill>
                  <a:srgbClr val="7F7F7F"/>
                </a:solidFill>
              </a:rPr>
              <a:t>Flin </a:t>
            </a:r>
            <a:r>
              <a:rPr lang="en-US" sz="1200" dirty="0">
                <a:solidFill>
                  <a:srgbClr val="7F7F7F"/>
                </a:solidFill>
              </a:rPr>
              <a:t>R, Fletcher G, </a:t>
            </a:r>
            <a:r>
              <a:rPr lang="en-US" sz="1200" dirty="0" err="1">
                <a:solidFill>
                  <a:srgbClr val="7F7F7F"/>
                </a:solidFill>
              </a:rPr>
              <a:t>McGeorge</a:t>
            </a:r>
            <a:r>
              <a:rPr lang="en-US" sz="1200" dirty="0">
                <a:solidFill>
                  <a:srgbClr val="7F7F7F"/>
                </a:solidFill>
              </a:rPr>
              <a:t> P, et al. </a:t>
            </a:r>
            <a:r>
              <a:rPr lang="en-US" sz="1200" dirty="0" err="1">
                <a:solidFill>
                  <a:srgbClr val="7F7F7F"/>
                </a:solidFill>
              </a:rPr>
              <a:t>Anaesthetists’</a:t>
            </a:r>
            <a:r>
              <a:rPr lang="en-US" sz="1200" dirty="0">
                <a:solidFill>
                  <a:srgbClr val="7F7F7F"/>
                </a:solidFill>
              </a:rPr>
              <a:t> attitudes to teamwork and safety. </a:t>
            </a:r>
            <a:r>
              <a:rPr lang="en-US" sz="1200" dirty="0" err="1">
                <a:solidFill>
                  <a:srgbClr val="7F7F7F"/>
                </a:solidFill>
              </a:rPr>
              <a:t>Anaesthesia</a:t>
            </a:r>
            <a:r>
              <a:rPr lang="en-US" sz="1200" dirty="0">
                <a:solidFill>
                  <a:srgbClr val="7F7F7F"/>
                </a:solidFill>
              </a:rPr>
              <a:t>. 2003;58(3):233–42. </a:t>
            </a:r>
          </a:p>
        </p:txBody>
      </p:sp>
    </p:spTree>
    <p:extLst>
      <p:ext uri="{BB962C8B-B14F-4D97-AF65-F5344CB8AC3E}">
        <p14:creationId xmlns:p14="http://schemas.microsoft.com/office/powerpoint/2010/main" val="361187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on my team?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457815172"/>
              </p:ext>
            </p:extLst>
          </p:nvPr>
        </p:nvGraphicFramePr>
        <p:xfrm>
          <a:off x="0" y="1676400"/>
          <a:ext cx="8229203" cy="4377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72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on my team? </a:t>
            </a:r>
          </a:p>
        </p:txBody>
      </p:sp>
      <p:sp>
        <p:nvSpPr>
          <p:cNvPr id="3" name="Content Placeholder 2"/>
          <p:cNvSpPr>
            <a:spLocks noGrp="1"/>
          </p:cNvSpPr>
          <p:nvPr>
            <p:ph idx="1"/>
          </p:nvPr>
        </p:nvSpPr>
        <p:spPr/>
        <p:txBody>
          <a:bodyPr/>
          <a:lstStyle/>
          <a:p>
            <a:r>
              <a:rPr lang="en-US" dirty="0"/>
              <a:t>We would recommend including: </a:t>
            </a:r>
          </a:p>
          <a:p>
            <a:pPr lvl="1"/>
            <a:r>
              <a:rPr lang="en-US" dirty="0"/>
              <a:t>An example of what their team will look like </a:t>
            </a:r>
          </a:p>
          <a:p>
            <a:pPr lvl="1"/>
            <a:r>
              <a:rPr lang="en-US" dirty="0"/>
              <a:t>What is the structure of teams in your clinic </a:t>
            </a:r>
          </a:p>
          <a:p>
            <a:pPr lvl="1"/>
            <a:r>
              <a:rPr lang="en-US" dirty="0"/>
              <a:t>What components of a high-performing team are present in your </a:t>
            </a:r>
            <a:r>
              <a:rPr lang="en-US" dirty="0" smtClean="0"/>
              <a:t>clinic</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21364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 </a:t>
            </a:r>
            <a:r>
              <a:rPr lang="en-US" dirty="0"/>
              <a:t>Has a </a:t>
            </a:r>
            <a:r>
              <a:rPr lang="en-US" dirty="0" smtClean="0"/>
              <a:t>Team!</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Picture 4" descr="doctor_and_patient_communic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76" y="1295400"/>
            <a:ext cx="6975024" cy="4648200"/>
          </a:xfrm>
          <a:prstGeom prst="rect">
            <a:avLst/>
          </a:prstGeom>
        </p:spPr>
      </p:pic>
    </p:spTree>
    <p:extLst>
      <p:ext uri="{BB962C8B-B14F-4D97-AF65-F5344CB8AC3E}">
        <p14:creationId xmlns:p14="http://schemas.microsoft.com/office/powerpoint/2010/main" val="277094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Title 1"/>
          <p:cNvSpPr>
            <a:spLocks noGrp="1"/>
          </p:cNvSpPr>
          <p:nvPr>
            <p:ph type="title"/>
          </p:nvPr>
        </p:nvSpPr>
        <p:spPr>
          <a:xfrm>
            <a:off x="457200" y="76200"/>
            <a:ext cx="6705600" cy="1143000"/>
          </a:xfrm>
        </p:spPr>
        <p:txBody>
          <a:bodyPr/>
          <a:lstStyle/>
          <a:p>
            <a:r>
              <a:rPr lang="en-US" dirty="0" smtClean="0"/>
              <a:t>Lee </a:t>
            </a:r>
            <a:r>
              <a:rPr lang="en-US" dirty="0" smtClean="0"/>
              <a:t>Gets </a:t>
            </a:r>
            <a:r>
              <a:rPr lang="en-US" dirty="0" smtClean="0"/>
              <a:t>a </a:t>
            </a:r>
            <a:r>
              <a:rPr lang="en-US" dirty="0" smtClean="0"/>
              <a:t>Team</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382933"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32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32500" lnSpcReduction="20000"/>
          </a:bodyPr>
          <a:lstStyle/>
          <a:p>
            <a:pPr marL="0" indent="0">
              <a:buNone/>
            </a:pPr>
            <a:r>
              <a:rPr lang="en-US" sz="2400" dirty="0" err="1"/>
              <a:t>Bodenheimer</a:t>
            </a:r>
            <a:r>
              <a:rPr lang="en-US" sz="2400" dirty="0"/>
              <a:t>, T., </a:t>
            </a:r>
            <a:r>
              <a:rPr lang="en-US" sz="2400" dirty="0" err="1"/>
              <a:t>Ghorob</a:t>
            </a:r>
            <a:r>
              <a:rPr lang="en-US" sz="2400" dirty="0"/>
              <a:t>, A., Willard-Grace, R., &amp; </a:t>
            </a:r>
            <a:r>
              <a:rPr lang="en-US" sz="2400" dirty="0" err="1"/>
              <a:t>Grumbach</a:t>
            </a:r>
            <a:r>
              <a:rPr lang="en-US" sz="2400" dirty="0"/>
              <a:t>, K. (2014). The 10 Building Blocks of High-Performing Primary Care. </a:t>
            </a:r>
            <a:r>
              <a:rPr lang="en-US" sz="2400" i="1" dirty="0"/>
              <a:t>The Annals of Family Medicine</a:t>
            </a:r>
            <a:r>
              <a:rPr lang="en-US" sz="2400" dirty="0"/>
              <a:t>, </a:t>
            </a:r>
            <a:r>
              <a:rPr lang="en-US" sz="2400" i="1" dirty="0"/>
              <a:t>12</a:t>
            </a:r>
            <a:r>
              <a:rPr lang="en-US" sz="2400" dirty="0"/>
              <a:t>(2), 166–171. </a:t>
            </a:r>
            <a:r>
              <a:rPr lang="en-US" sz="2400" dirty="0">
                <a:hlinkClick r:id="rId2"/>
              </a:rPr>
              <a:t>http://www.chcf.org/publications/2012/04/building-blocks-primary-care</a:t>
            </a:r>
            <a:endParaRPr lang="en-US" sz="2400" dirty="0"/>
          </a:p>
          <a:p>
            <a:pPr marL="0" indent="0">
              <a:buNone/>
            </a:pPr>
            <a:endParaRPr lang="en-US" sz="2400" dirty="0"/>
          </a:p>
          <a:p>
            <a:pPr marL="0" indent="0">
              <a:buNone/>
            </a:pPr>
            <a:r>
              <a:rPr lang="en-US" sz="2400" dirty="0" err="1"/>
              <a:t>Bogetz</a:t>
            </a:r>
            <a:r>
              <a:rPr lang="en-US" sz="2400" dirty="0"/>
              <a:t>, J. F., </a:t>
            </a:r>
            <a:r>
              <a:rPr lang="en-US" sz="2400" dirty="0" err="1"/>
              <a:t>Rassbach</a:t>
            </a:r>
            <a:r>
              <a:rPr lang="en-US" sz="2400" dirty="0"/>
              <a:t>, C. E., </a:t>
            </a:r>
            <a:r>
              <a:rPr lang="en-US" sz="2400" dirty="0" err="1"/>
              <a:t>Bereknyei</a:t>
            </a:r>
            <a:r>
              <a:rPr lang="en-US" sz="2400" dirty="0"/>
              <a:t>, S., Mendoza, F. S., Sanders, L. M., &amp; Braddock, C. H. (2015). Training Health Care Professionals for 21st-Century Practice: A Systematic Review of Educational Interventions on Chronic Care. </a:t>
            </a:r>
            <a:r>
              <a:rPr lang="en-US" sz="2400" i="1" dirty="0"/>
              <a:t>Academic Medicine: Journal of the Association of American Medical Colleges</a:t>
            </a:r>
            <a:r>
              <a:rPr lang="en-US" sz="2400" dirty="0"/>
              <a:t>, </a:t>
            </a:r>
            <a:r>
              <a:rPr lang="en-US" sz="2400" i="1" dirty="0"/>
              <a:t>90</a:t>
            </a:r>
            <a:r>
              <a:rPr lang="en-US" sz="2400" dirty="0"/>
              <a:t>(11), 1561–1572. </a:t>
            </a:r>
          </a:p>
          <a:p>
            <a:pPr marL="0" indent="0">
              <a:buNone/>
            </a:pPr>
            <a:endParaRPr lang="en-US" sz="2400" dirty="0"/>
          </a:p>
          <a:p>
            <a:pPr marL="0" indent="0">
              <a:buNone/>
            </a:pPr>
            <a:r>
              <a:rPr lang="en-US" sz="2400" dirty="0"/>
              <a:t>Deming WE. Out of crisis. Cambridge, MA: MIT Center for Advanced Engineering Study; 1982. </a:t>
            </a:r>
          </a:p>
          <a:p>
            <a:pPr marL="0" indent="0">
              <a:buNone/>
            </a:pPr>
            <a:endParaRPr lang="en-US" sz="2400" dirty="0"/>
          </a:p>
          <a:p>
            <a:pPr marL="0" indent="0">
              <a:buNone/>
            </a:pPr>
            <a:r>
              <a:rPr lang="en-US" sz="2400" dirty="0" err="1"/>
              <a:t>Flin</a:t>
            </a:r>
            <a:r>
              <a:rPr lang="en-US" sz="2400" dirty="0"/>
              <a:t> R, Fletcher G, </a:t>
            </a:r>
            <a:r>
              <a:rPr lang="en-US" sz="2400" dirty="0" err="1"/>
              <a:t>McGeorge</a:t>
            </a:r>
            <a:r>
              <a:rPr lang="en-US" sz="2400" dirty="0"/>
              <a:t> P, et al. </a:t>
            </a:r>
            <a:r>
              <a:rPr lang="en-US" sz="2400" dirty="0" err="1"/>
              <a:t>Anaesthetists’</a:t>
            </a:r>
            <a:r>
              <a:rPr lang="en-US" sz="2400" dirty="0"/>
              <a:t> attitudes to teamwork and safety. </a:t>
            </a:r>
            <a:r>
              <a:rPr lang="en-US" sz="2400" dirty="0" err="1"/>
              <a:t>Anaesthesia</a:t>
            </a:r>
            <a:r>
              <a:rPr lang="en-US" sz="2400" dirty="0"/>
              <a:t>. 2003;58(3):233–42. </a:t>
            </a:r>
          </a:p>
          <a:p>
            <a:pPr marL="0" indent="0">
              <a:buNone/>
            </a:pPr>
            <a:endParaRPr lang="en-US" sz="2400" dirty="0"/>
          </a:p>
          <a:p>
            <a:pPr marL="0" indent="0">
              <a:buNone/>
            </a:pPr>
            <a:r>
              <a:rPr lang="en-US" sz="2400" dirty="0" err="1"/>
              <a:t>Helfrich</a:t>
            </a:r>
            <a:r>
              <a:rPr lang="en-US" sz="2400" dirty="0"/>
              <a:t>, C. D., Dolan, E. D., </a:t>
            </a:r>
            <a:r>
              <a:rPr lang="en-US" sz="2400" dirty="0" err="1"/>
              <a:t>Simonetti</a:t>
            </a:r>
            <a:r>
              <a:rPr lang="en-US" sz="2400" dirty="0"/>
              <a:t>, J., Reid, R. J., </a:t>
            </a:r>
            <a:r>
              <a:rPr lang="en-US" sz="2400" dirty="0" err="1"/>
              <a:t>Joos</a:t>
            </a:r>
            <a:r>
              <a:rPr lang="en-US" sz="2400" dirty="0"/>
              <a:t>, S., Wakefield, B. J., … Nelson, K. (2014). Elements of team-based care in a patient-centered medical home are associated with lower burnout among VA primary care employees. </a:t>
            </a:r>
            <a:r>
              <a:rPr lang="en-US" sz="2400" i="1" dirty="0"/>
              <a:t>Journal of General Internal Medicine</a:t>
            </a:r>
            <a:r>
              <a:rPr lang="en-US" sz="2400" dirty="0"/>
              <a:t>, </a:t>
            </a:r>
            <a:r>
              <a:rPr lang="en-US" sz="2400" i="1" dirty="0"/>
              <a:t>29 </a:t>
            </a:r>
            <a:r>
              <a:rPr lang="en-US" sz="2400" i="1" dirty="0" err="1"/>
              <a:t>Suppl</a:t>
            </a:r>
            <a:r>
              <a:rPr lang="en-US" sz="2400" i="1" dirty="0"/>
              <a:t> 2</a:t>
            </a:r>
            <a:r>
              <a:rPr lang="en-US" sz="2400" dirty="0"/>
              <a:t>, S659–666. </a:t>
            </a:r>
          </a:p>
          <a:p>
            <a:pPr marL="0" indent="0">
              <a:buNone/>
            </a:pPr>
            <a:endParaRPr lang="en-US" sz="2400" dirty="0"/>
          </a:p>
          <a:p>
            <a:pPr marL="0" indent="0">
              <a:buNone/>
            </a:pPr>
            <a:r>
              <a:rPr lang="en-US" sz="2400" dirty="0" err="1"/>
              <a:t>Jesmin</a:t>
            </a:r>
            <a:r>
              <a:rPr lang="en-US" sz="2400" dirty="0"/>
              <a:t>, S., </a:t>
            </a:r>
            <a:r>
              <a:rPr lang="en-US" sz="2400" dirty="0" err="1"/>
              <a:t>Thind</a:t>
            </a:r>
            <a:r>
              <a:rPr lang="en-US" sz="2400" dirty="0"/>
              <a:t>, A., &amp; </a:t>
            </a:r>
            <a:r>
              <a:rPr lang="en-US" sz="2400" dirty="0" err="1"/>
              <a:t>Sarma</a:t>
            </a:r>
            <a:r>
              <a:rPr lang="en-US" sz="2400" dirty="0"/>
              <a:t>, S. (2012). Does team-based primary health care improve patients’ perception of outcomes? Evidence from the 2007-08 Canadian Survey of Experiences with Primary Health. </a:t>
            </a:r>
            <a:r>
              <a:rPr lang="en-US" sz="2400" i="1" dirty="0"/>
              <a:t>Health Policy (Amsterdam, Netherlands)</a:t>
            </a:r>
            <a:r>
              <a:rPr lang="en-US" sz="2400" dirty="0"/>
              <a:t>, </a:t>
            </a:r>
            <a:r>
              <a:rPr lang="en-US" sz="2400" i="1" dirty="0"/>
              <a:t>105</a:t>
            </a:r>
            <a:r>
              <a:rPr lang="en-US" sz="2400" dirty="0"/>
              <a:t>(1), 71–83. </a:t>
            </a:r>
          </a:p>
          <a:p>
            <a:pPr marL="0" indent="0">
              <a:buNone/>
            </a:pPr>
            <a:endParaRPr lang="en-US" sz="2400" dirty="0"/>
          </a:p>
          <a:p>
            <a:pPr marL="0" indent="0">
              <a:buNone/>
            </a:pPr>
            <a:r>
              <a:rPr lang="en-US" sz="2400" dirty="0"/>
              <a:t>Hughes RG, editor. Patient Safety and Quality: An Evidence-Based Handbook for Nurses. Rockville (MD): Agency for Healthcare Research and Quality (US); 2008 Apr</a:t>
            </a:r>
            <a:endParaRPr lang="en-US" sz="2400" dirty="0">
              <a:solidFill>
                <a:srgbClr val="000000"/>
              </a:solidFill>
            </a:endParaRPr>
          </a:p>
          <a:p>
            <a:pPr marL="0" indent="0">
              <a:buNone/>
            </a:pPr>
            <a:endParaRPr lang="en-US" sz="2400" dirty="0"/>
          </a:p>
          <a:p>
            <a:pPr marL="0" indent="0">
              <a:buNone/>
            </a:pPr>
            <a:r>
              <a:rPr lang="en-US" sz="2400" dirty="0"/>
              <a:t>Medscape Family Physician Lifestyle Report 2015. </a:t>
            </a:r>
            <a:r>
              <a:rPr lang="en-US" sz="2400" dirty="0">
                <a:hlinkClick r:id="rId3"/>
              </a:rPr>
              <a:t>http://www.medscape.com/features/slideshow/lifestyle/2015/family-medicine#25</a:t>
            </a:r>
            <a:endParaRPr lang="en-US" sz="2400" dirty="0"/>
          </a:p>
          <a:p>
            <a:pPr marL="0" indent="0">
              <a:buNone/>
            </a:pPr>
            <a:endParaRPr lang="en-US" sz="2400" dirty="0"/>
          </a:p>
          <a:p>
            <a:pPr marL="0" indent="0">
              <a:buNone/>
            </a:pPr>
            <a:r>
              <a:rPr lang="en-US" sz="2400" dirty="0"/>
              <a:t>O’Malley, A. S., </a:t>
            </a:r>
            <a:r>
              <a:rPr lang="en-US" sz="2400" dirty="0" err="1"/>
              <a:t>Gourevitch</a:t>
            </a:r>
            <a:r>
              <a:rPr lang="en-US" sz="2400" dirty="0"/>
              <a:t>, R., Draper, K., Bond, A., &amp; </a:t>
            </a:r>
            <a:r>
              <a:rPr lang="en-US" sz="2400" dirty="0" err="1"/>
              <a:t>Tirodkar</a:t>
            </a:r>
            <a:r>
              <a:rPr lang="en-US" sz="2400" dirty="0"/>
              <a:t>, M. A. (2015). Overcoming challenges to teamwork in patient-centered medical homes: a qualitative study. </a:t>
            </a:r>
            <a:r>
              <a:rPr lang="en-US" sz="2400" i="1" dirty="0"/>
              <a:t>Journal of General Internal Medicine</a:t>
            </a:r>
            <a:r>
              <a:rPr lang="en-US" sz="2400" dirty="0"/>
              <a:t>, </a:t>
            </a:r>
            <a:r>
              <a:rPr lang="en-US" sz="2400" i="1" dirty="0"/>
              <a:t>30</a:t>
            </a:r>
            <a:r>
              <a:rPr lang="en-US" sz="2400" dirty="0"/>
              <a:t>(2), 183–192.</a:t>
            </a:r>
          </a:p>
          <a:p>
            <a:pPr marL="0" indent="0">
              <a:buNone/>
            </a:pPr>
            <a:endParaRPr lang="en-US" sz="2400" dirty="0"/>
          </a:p>
          <a:p>
            <a:pPr marL="0" indent="0">
              <a:buNone/>
            </a:pPr>
            <a:r>
              <a:rPr lang="en-US" sz="2400" dirty="0"/>
              <a:t>Song, H., Ryan, M., Tendulkar, S., Fisher, J., Martin, J., Peters, A. S., … Singer, S. J. (2015). Team dynamics, clinical work satisfaction, and patient care coordination between primary care providers: A mixed methods study. </a:t>
            </a:r>
            <a:r>
              <a:rPr lang="en-US" sz="2400" i="1" dirty="0"/>
              <a:t>Health Care Management Review</a:t>
            </a:r>
            <a:r>
              <a:rPr lang="en-US" sz="2400" dirty="0"/>
              <a:t>. </a:t>
            </a:r>
            <a:r>
              <a:rPr lang="en-US" sz="2400" dirty="0">
                <a:hlinkClick r:id="rId4"/>
              </a:rPr>
              <a:t>http://doi.org/10.1097/HMR.0000000000000091</a:t>
            </a:r>
            <a:r>
              <a:rPr lang="en-US" sz="2400" dirty="0"/>
              <a:t>. [</a:t>
            </a:r>
            <a:r>
              <a:rPr lang="en-US" sz="2400" dirty="0" err="1"/>
              <a:t>Epub</a:t>
            </a:r>
            <a:r>
              <a:rPr lang="en-US" sz="2400" dirty="0"/>
              <a:t> ahead of print].</a:t>
            </a:r>
          </a:p>
          <a:p>
            <a:pPr marL="0" indent="0">
              <a:buNone/>
            </a:pPr>
            <a:endParaRPr lang="en-US" sz="2400" dirty="0"/>
          </a:p>
          <a:p>
            <a:pPr marL="0" indent="0">
              <a:buNone/>
            </a:pPr>
            <a:r>
              <a:rPr lang="en-US" sz="2400" dirty="0"/>
              <a:t>Willard-Grace, R., </a:t>
            </a:r>
            <a:r>
              <a:rPr lang="en-US" sz="2400" dirty="0" err="1"/>
              <a:t>Dubé</a:t>
            </a:r>
            <a:r>
              <a:rPr lang="en-US" sz="2400" dirty="0"/>
              <a:t>, K., </a:t>
            </a:r>
            <a:r>
              <a:rPr lang="en-US" sz="2400" dirty="0" err="1"/>
              <a:t>Hessler</a:t>
            </a:r>
            <a:r>
              <a:rPr lang="en-US" sz="2400" dirty="0"/>
              <a:t>, D., O’Brien, B., Earnest, G., Gupta, R., … </a:t>
            </a:r>
            <a:r>
              <a:rPr lang="en-US" sz="2400" dirty="0" err="1"/>
              <a:t>Grumbach</a:t>
            </a:r>
            <a:r>
              <a:rPr lang="en-US" sz="2400" dirty="0"/>
              <a:t>, K. (2015). Panel management, team culture, and </a:t>
            </a:r>
            <a:r>
              <a:rPr lang="en-US" sz="2400" dirty="0" err="1"/>
              <a:t>worklife</a:t>
            </a:r>
            <a:r>
              <a:rPr lang="en-US" sz="2400" dirty="0"/>
              <a:t> experience. </a:t>
            </a:r>
            <a:r>
              <a:rPr lang="en-US" sz="2400" i="1" dirty="0"/>
              <a:t>Families, Systems &amp; Health: The Journal of Collaborative Family Healthcare</a:t>
            </a:r>
            <a:r>
              <a:rPr lang="en-US" sz="2400" dirty="0"/>
              <a:t>, </a:t>
            </a:r>
            <a:r>
              <a:rPr lang="en-US" sz="2400" i="1" dirty="0"/>
              <a:t>33</a:t>
            </a:r>
            <a:r>
              <a:rPr lang="en-US" sz="2400" dirty="0"/>
              <a:t>(3), 231–241. </a:t>
            </a:r>
          </a:p>
          <a:p>
            <a:pPr marL="0" indent="0">
              <a:buNone/>
            </a:pPr>
            <a:endParaRPr lang="en-US" sz="2400" dirty="0"/>
          </a:p>
          <a:p>
            <a:pPr marL="0" indent="0">
              <a:buNone/>
            </a:pPr>
            <a:r>
              <a:rPr lang="en-US" sz="2400" dirty="0" err="1"/>
              <a:t>Yarnall</a:t>
            </a:r>
            <a:r>
              <a:rPr lang="en-US" sz="2400" dirty="0"/>
              <a:t>, K. S. H., </a:t>
            </a:r>
            <a:r>
              <a:rPr lang="en-US" sz="2400" dirty="0" err="1"/>
              <a:t>Østbye</a:t>
            </a:r>
            <a:r>
              <a:rPr lang="en-US" sz="2400" dirty="0"/>
              <a:t>, T., Krause, K. M., </a:t>
            </a:r>
            <a:r>
              <a:rPr lang="en-US" sz="2400" dirty="0" err="1"/>
              <a:t>Pollak</a:t>
            </a:r>
            <a:r>
              <a:rPr lang="en-US" sz="2400" dirty="0"/>
              <a:t>, K. I., </a:t>
            </a:r>
            <a:r>
              <a:rPr lang="en-US" sz="2400" dirty="0" err="1"/>
              <a:t>Gradison</a:t>
            </a:r>
            <a:r>
              <a:rPr lang="en-US" sz="2400" dirty="0"/>
              <a:t>, M. Is there time for management of patients with chronic diseases in primary care? Ann </a:t>
            </a:r>
            <a:r>
              <a:rPr lang="en-US" sz="2400" dirty="0" err="1"/>
              <a:t>Fam</a:t>
            </a:r>
            <a:r>
              <a:rPr lang="en-US" sz="2400" dirty="0"/>
              <a:t> Med.  2005 May-Jun;3(3):209-14.</a:t>
            </a:r>
          </a:p>
          <a:p>
            <a:pPr marL="0" indent="0">
              <a:buNone/>
            </a:pPr>
            <a:endParaRPr lang="en-US" sz="2800" dirty="0"/>
          </a:p>
          <a:p>
            <a:pPr marL="0" indent="0">
              <a:buNone/>
            </a:pPr>
            <a:endParaRPr lang="en-US" sz="2800" dirty="0"/>
          </a:p>
          <a:p>
            <a:pPr marL="114300" indent="0">
              <a:buNone/>
            </a:pP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62384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391400" cy="1143000"/>
          </a:xfrm>
        </p:spPr>
        <p:txBody>
          <a:bodyPr/>
          <a:lstStyle/>
          <a:p>
            <a:pPr algn="ctr"/>
            <a:r>
              <a:rPr lang="en-US" dirty="0" smtClean="0"/>
              <a:t>Evaluation</a:t>
            </a:r>
            <a:endParaRPr lang="en-US" dirty="0"/>
          </a:p>
        </p:txBody>
      </p:sp>
      <p:sp>
        <p:nvSpPr>
          <p:cNvPr id="4" name="Footer Placeholder 3"/>
          <p:cNvSpPr>
            <a:spLocks noGrp="1"/>
          </p:cNvSpPr>
          <p:nvPr>
            <p:ph type="ftr" sz="quarter" idx="11"/>
          </p:nvPr>
        </p:nvSpPr>
        <p:spPr>
          <a:xfrm rot="5400000">
            <a:off x="6177210" y="2639060"/>
            <a:ext cx="5186681" cy="365760"/>
          </a:xfrm>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19712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Team Based </a:t>
            </a:r>
            <a:r>
              <a:rPr lang="en-US" dirty="0" smtClean="0"/>
              <a:t>Care:</a:t>
            </a:r>
            <a:br>
              <a:rPr lang="en-US" dirty="0" smtClean="0"/>
            </a:br>
            <a:r>
              <a:rPr lang="en-US" sz="3600" dirty="0"/>
              <a:t>Intern orientation to team-based care </a:t>
            </a:r>
            <a:r>
              <a:rPr lang="en-US" sz="3600" dirty="0" smtClean="0"/>
              <a:t>rationale</a:t>
            </a:r>
            <a:endParaRPr lang="en-US" sz="3600" dirty="0"/>
          </a:p>
        </p:txBody>
      </p:sp>
      <p:sp>
        <p:nvSpPr>
          <p:cNvPr id="3" name="Subtitle 2"/>
          <p:cNvSpPr>
            <a:spLocks noGrp="1"/>
          </p:cNvSpPr>
          <p:nvPr>
            <p:ph type="subTitle" idx="1"/>
          </p:nvPr>
        </p:nvSpPr>
        <p:spPr/>
        <p:txBody>
          <a:bodyPr>
            <a:normAutofit/>
          </a:bodyPr>
          <a:lstStyle/>
          <a:p>
            <a:r>
              <a:rPr lang="en-US" dirty="0" smtClean="0"/>
              <a:t>Adapted </a:t>
            </a:r>
            <a:r>
              <a:rPr lang="en-US" dirty="0"/>
              <a:t>from Kaiser Vallejo Family Medicine Residency  </a:t>
            </a:r>
          </a:p>
        </p:txBody>
      </p:sp>
    </p:spTree>
    <p:extLst>
      <p:ext uri="{BB962C8B-B14F-4D97-AF65-F5344CB8AC3E}">
        <p14:creationId xmlns:p14="http://schemas.microsoft.com/office/powerpoint/2010/main" val="4239075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Resident Clinic Team!</a:t>
            </a:r>
          </a:p>
        </p:txBody>
      </p:sp>
      <p:sp>
        <p:nvSpPr>
          <p:cNvPr id="3" name="Content Placeholder 2"/>
          <p:cNvSpPr>
            <a:spLocks noGrp="1"/>
          </p:cNvSpPr>
          <p:nvPr>
            <p:ph idx="1"/>
          </p:nvPr>
        </p:nvSpPr>
        <p:spPr/>
        <p:txBody>
          <a:bodyPr/>
          <a:lstStyle/>
          <a:p>
            <a:r>
              <a:rPr lang="en-US" dirty="0"/>
              <a:t>Title of residency and clinic practice</a:t>
            </a:r>
          </a:p>
          <a:p>
            <a:r>
              <a:rPr lang="en-US" dirty="0"/>
              <a:t>Total number of faculty and non-resident providers</a:t>
            </a:r>
          </a:p>
          <a:p>
            <a:r>
              <a:rPr lang="en-US" dirty="0"/>
              <a:t>Total number of residents per year</a:t>
            </a:r>
          </a:p>
          <a:p>
            <a:r>
              <a:rPr lang="en-US" dirty="0"/>
              <a:t>Total number of clinic staff including medical assistants, clerks/receptionists, LVNs, RNs, Pharmacist, Behavioral Health Team, health coaches, MSW</a:t>
            </a:r>
          </a:p>
          <a:p>
            <a:endParaRPr lang="en-US" dirty="0"/>
          </a:p>
          <a:p>
            <a:pPr marL="114300" indent="0">
              <a:buNone/>
            </a:pPr>
            <a:r>
              <a:rPr lang="en-US" dirty="0"/>
              <a:t>**Add photos of your clinic teams*</a:t>
            </a:r>
            <a:r>
              <a:rPr lang="en-US" dirty="0" smtClean="0"/>
              <a:t>*</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10315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Team Based Care?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Content Placeholder 2"/>
          <p:cNvSpPr>
            <a:spLocks noGrp="1"/>
          </p:cNvSpPr>
          <p:nvPr>
            <p:ph idx="1"/>
          </p:nvPr>
        </p:nvSpPr>
        <p:spPr>
          <a:xfrm>
            <a:off x="457199" y="4887505"/>
            <a:ext cx="8229600" cy="914400"/>
          </a:xfrm>
        </p:spPr>
        <p:txBody>
          <a:bodyPr>
            <a:noAutofit/>
          </a:bodyPr>
          <a:lstStyle/>
          <a:p>
            <a:pPr marL="0" indent="0">
              <a:buNone/>
            </a:pPr>
            <a:r>
              <a:rPr lang="en-US" b="1" dirty="0">
                <a:solidFill>
                  <a:schemeClr val="accent1"/>
                </a:solidFill>
              </a:rPr>
              <a:t>21.7 hours per day </a:t>
            </a:r>
            <a:r>
              <a:rPr lang="en-US" dirty="0"/>
              <a:t>of patient care work for a full-time primary care physician</a:t>
            </a:r>
            <a:r>
              <a:rPr lang="en-US" baseline="30000" dirty="0"/>
              <a:t>1</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734" y="1417639"/>
            <a:ext cx="4906241" cy="326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90600" y="5867400"/>
            <a:ext cx="7172326" cy="249299"/>
          </a:xfrm>
          <a:prstGeom prst="rect">
            <a:avLst/>
          </a:prstGeom>
          <a:noFill/>
        </p:spPr>
        <p:txBody>
          <a:bodyPr wrap="square" lIns="64008" tIns="32004" rIns="64008" bIns="32004" rtlCol="0">
            <a:spAutoFit/>
          </a:bodyPr>
          <a:lstStyle/>
          <a:p>
            <a:pPr algn="r"/>
            <a:r>
              <a:rPr lang="en-US" sz="1200" dirty="0" smtClean="0">
                <a:solidFill>
                  <a:srgbClr val="7F7F7F"/>
                </a:solidFill>
              </a:rPr>
              <a:t> </a:t>
            </a:r>
            <a:r>
              <a:rPr lang="en-US" sz="1200" baseline="30000" dirty="0" smtClean="0">
                <a:solidFill>
                  <a:srgbClr val="7F7F7F"/>
                </a:solidFill>
              </a:rPr>
              <a:t>1</a:t>
            </a:r>
            <a:r>
              <a:rPr lang="en-US" sz="1200" dirty="0" smtClean="0">
                <a:solidFill>
                  <a:srgbClr val="7F7F7F"/>
                </a:solidFill>
              </a:rPr>
              <a:t>Yarnall </a:t>
            </a:r>
            <a:r>
              <a:rPr lang="en-US" sz="1200" dirty="0">
                <a:solidFill>
                  <a:srgbClr val="7F7F7F"/>
                </a:solidFill>
              </a:rPr>
              <a:t>et al, 2009</a:t>
            </a:r>
          </a:p>
        </p:txBody>
      </p:sp>
    </p:spTree>
    <p:extLst>
      <p:ext uri="{BB962C8B-B14F-4D97-AF65-F5344CB8AC3E}">
        <p14:creationId xmlns:p14="http://schemas.microsoft.com/office/powerpoint/2010/main" val="8462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Picture 2" descr="C:\Users\C067817\AppData\Local\Microsoft\Windows\Temporary Internet Files\Content.IE5\ACHY9JV8\burnout_belge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07670"/>
            <a:ext cx="5257799" cy="44025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95925" y="1470000"/>
            <a:ext cx="2809875" cy="3477871"/>
          </a:xfrm>
          <a:prstGeom prst="rect">
            <a:avLst/>
          </a:prstGeom>
          <a:noFill/>
          <a:ln w="50800" cmpd="sng">
            <a:solidFill>
              <a:srgbClr val="FF3399"/>
            </a:solidFill>
          </a:ln>
        </p:spPr>
        <p:txBody>
          <a:bodyPr wrap="square" lIns="91435" tIns="45718" rIns="91435" bIns="45718" rtlCol="0">
            <a:spAutoFit/>
          </a:bodyPr>
          <a:lstStyle/>
          <a:p>
            <a:pPr algn="ctr"/>
            <a:r>
              <a:rPr lang="en-US" sz="2000" b="1" dirty="0"/>
              <a:t>Family Physician Lifestyle Report, 2015:</a:t>
            </a:r>
          </a:p>
          <a:p>
            <a:endParaRPr lang="en-US" sz="2000" dirty="0"/>
          </a:p>
          <a:p>
            <a:pPr marL="285736" indent="-285736">
              <a:buFont typeface="Arial" panose="020B0604020202020204" pitchFamily="34" charset="0"/>
              <a:buChar char="•"/>
            </a:pPr>
            <a:r>
              <a:rPr lang="en-US" sz="2000" dirty="0"/>
              <a:t>50% report feeling “burned out”</a:t>
            </a:r>
          </a:p>
          <a:p>
            <a:pPr marL="285736" indent="-285736">
              <a:buFont typeface="Arial" panose="020B0604020202020204" pitchFamily="34" charset="0"/>
              <a:buChar char="•"/>
            </a:pPr>
            <a:r>
              <a:rPr lang="en-US" sz="2000" dirty="0"/>
              <a:t>43% under age 35 are burned out (up from 10% in 2013 survey)</a:t>
            </a:r>
          </a:p>
          <a:p>
            <a:pPr marL="285736" indent="-285736">
              <a:buFont typeface="Arial" panose="020B0604020202020204" pitchFamily="34" charset="0"/>
              <a:buChar char="•"/>
            </a:pPr>
            <a:r>
              <a:rPr lang="en-US" sz="2000" dirty="0"/>
              <a:t>Top reasons cited: too many tasks, too many hours at work</a:t>
            </a:r>
          </a:p>
        </p:txBody>
      </p:sp>
      <p:sp>
        <p:nvSpPr>
          <p:cNvPr id="7" name="TextBox 6"/>
          <p:cNvSpPr txBox="1"/>
          <p:nvPr/>
        </p:nvSpPr>
        <p:spPr>
          <a:xfrm>
            <a:off x="2590800" y="5895205"/>
            <a:ext cx="5741919" cy="276995"/>
          </a:xfrm>
          <a:prstGeom prst="rect">
            <a:avLst/>
          </a:prstGeom>
          <a:noFill/>
        </p:spPr>
        <p:txBody>
          <a:bodyPr wrap="square" lIns="91435" tIns="45718" rIns="91435" bIns="45718" rtlCol="0">
            <a:spAutoFit/>
          </a:bodyPr>
          <a:lstStyle/>
          <a:p>
            <a:pPr algn="r"/>
            <a:r>
              <a:rPr lang="en-US" sz="1200" baseline="30000" dirty="0" smtClean="0">
                <a:solidFill>
                  <a:srgbClr val="7F7F7F"/>
                </a:solidFill>
              </a:rPr>
              <a:t>2</a:t>
            </a:r>
            <a:r>
              <a:rPr lang="en-US" sz="1200" dirty="0" smtClean="0">
                <a:solidFill>
                  <a:srgbClr val="7F7F7F"/>
                </a:solidFill>
              </a:rPr>
              <a:t>Medscape </a:t>
            </a:r>
            <a:r>
              <a:rPr lang="en-US" sz="1200" dirty="0">
                <a:solidFill>
                  <a:srgbClr val="7F7F7F"/>
                </a:solidFill>
              </a:rPr>
              <a:t>Family Physician Lifestyle Report </a:t>
            </a:r>
            <a:r>
              <a:rPr lang="en-US" sz="1200" dirty="0" smtClean="0">
                <a:solidFill>
                  <a:srgbClr val="7F7F7F"/>
                </a:solidFill>
              </a:rPr>
              <a:t>2015</a:t>
            </a:r>
            <a:endParaRPr lang="en-US" sz="1200" dirty="0">
              <a:solidFill>
                <a:srgbClr val="7F7F7F"/>
              </a:solidFill>
            </a:endParaRPr>
          </a:p>
        </p:txBody>
      </p:sp>
    </p:spTree>
    <p:extLst>
      <p:ext uri="{BB962C8B-B14F-4D97-AF65-F5344CB8AC3E}">
        <p14:creationId xmlns:p14="http://schemas.microsoft.com/office/powerpoint/2010/main" val="5588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team based care for patients</a:t>
            </a:r>
          </a:p>
        </p:txBody>
      </p:sp>
      <p:sp>
        <p:nvSpPr>
          <p:cNvPr id="3" name="Content Placeholder 2"/>
          <p:cNvSpPr>
            <a:spLocks noGrp="1"/>
          </p:cNvSpPr>
          <p:nvPr>
            <p:ph idx="1"/>
          </p:nvPr>
        </p:nvSpPr>
        <p:spPr/>
        <p:txBody>
          <a:bodyPr/>
          <a:lstStyle/>
          <a:p>
            <a:r>
              <a:rPr lang="en-US" sz="2400" dirty="0"/>
              <a:t>Effective team dynamics can improve patient care coordination between physician colleagues</a:t>
            </a:r>
            <a:r>
              <a:rPr lang="en-US" sz="2400" baseline="30000" dirty="0"/>
              <a:t>6</a:t>
            </a:r>
            <a:endParaRPr lang="en-US" sz="2400" dirty="0"/>
          </a:p>
          <a:p>
            <a:r>
              <a:rPr lang="en-US" sz="2400" dirty="0"/>
              <a:t>Team-based care can improve patient perception of confidence in care, care quality and coordination</a:t>
            </a:r>
            <a:r>
              <a:rPr lang="en-US" sz="2400" baseline="30000" dirty="0"/>
              <a:t>7</a:t>
            </a:r>
            <a:endParaRPr lang="en-US" sz="2400" dirty="0"/>
          </a:p>
          <a:p>
            <a:r>
              <a:rPr lang="en-US" sz="2400" dirty="0"/>
              <a:t>Team-based care is fundamental in evidence-based models of care delivery that show improved outcomes for patients (ex: Wagner’s Chronic Care Model)</a:t>
            </a:r>
            <a:r>
              <a:rPr lang="en-US" sz="2400" baseline="30000" dirty="0" smtClean="0"/>
              <a:t>8</a:t>
            </a:r>
            <a:endParaRPr lang="en-US" sz="2400"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Rectangle 4"/>
          <p:cNvSpPr/>
          <p:nvPr/>
        </p:nvSpPr>
        <p:spPr>
          <a:xfrm>
            <a:off x="457200" y="5449669"/>
            <a:ext cx="7696200" cy="646331"/>
          </a:xfrm>
          <a:prstGeom prst="rect">
            <a:avLst/>
          </a:prstGeom>
        </p:spPr>
        <p:txBody>
          <a:bodyPr wrap="square">
            <a:spAutoFit/>
          </a:bodyPr>
          <a:lstStyle/>
          <a:p>
            <a:pPr algn="r"/>
            <a:r>
              <a:rPr lang="en-US" sz="1200" baseline="30000" dirty="0">
                <a:solidFill>
                  <a:srgbClr val="7F7F7F"/>
                </a:solidFill>
              </a:rPr>
              <a:t>6</a:t>
            </a:r>
            <a:r>
              <a:rPr lang="en-US" sz="1200" dirty="0">
                <a:solidFill>
                  <a:srgbClr val="7F7F7F"/>
                </a:solidFill>
              </a:rPr>
              <a:t>Song et al 2015</a:t>
            </a:r>
          </a:p>
          <a:p>
            <a:pPr algn="r"/>
            <a:r>
              <a:rPr lang="en-US" sz="1200" baseline="30000" dirty="0">
                <a:solidFill>
                  <a:srgbClr val="7F7F7F"/>
                </a:solidFill>
              </a:rPr>
              <a:t>7</a:t>
            </a:r>
            <a:r>
              <a:rPr lang="en-US" sz="1200" dirty="0">
                <a:solidFill>
                  <a:srgbClr val="7F7F7F"/>
                </a:solidFill>
              </a:rPr>
              <a:t>Jesmin et al 2009</a:t>
            </a:r>
          </a:p>
          <a:p>
            <a:pPr algn="r"/>
            <a:r>
              <a:rPr lang="en-US" sz="1200" baseline="30000" dirty="0">
                <a:solidFill>
                  <a:srgbClr val="7F7F7F"/>
                </a:solidFill>
              </a:rPr>
              <a:t>8</a:t>
            </a:r>
            <a:r>
              <a:rPr lang="en-US" sz="1200" dirty="0">
                <a:solidFill>
                  <a:srgbClr val="7F7F7F"/>
                </a:solidFill>
              </a:rPr>
              <a:t>Bogetz et al 2015</a:t>
            </a:r>
          </a:p>
        </p:txBody>
      </p:sp>
    </p:spTree>
    <p:extLst>
      <p:ext uri="{BB962C8B-B14F-4D97-AF65-F5344CB8AC3E}">
        <p14:creationId xmlns:p14="http://schemas.microsoft.com/office/powerpoint/2010/main" val="83613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team based care for providers and staff </a:t>
            </a:r>
          </a:p>
        </p:txBody>
      </p:sp>
      <p:sp>
        <p:nvSpPr>
          <p:cNvPr id="3" name="Content Placeholder 2"/>
          <p:cNvSpPr>
            <a:spLocks noGrp="1"/>
          </p:cNvSpPr>
          <p:nvPr>
            <p:ph idx="1"/>
          </p:nvPr>
        </p:nvSpPr>
        <p:spPr/>
        <p:txBody>
          <a:bodyPr/>
          <a:lstStyle/>
          <a:p>
            <a:r>
              <a:rPr lang="en-US" sz="2400" dirty="0" smtClean="0"/>
              <a:t>Effective </a:t>
            </a:r>
            <a:r>
              <a:rPr lang="en-US" sz="2400" dirty="0"/>
              <a:t>teams associated with lower burn-out and increased satisfaction scores for physicians and staff</a:t>
            </a:r>
            <a:r>
              <a:rPr lang="en-US" sz="2400" baseline="30000" dirty="0"/>
              <a:t>3,4</a:t>
            </a:r>
          </a:p>
          <a:p>
            <a:r>
              <a:rPr lang="en-US" sz="2400" dirty="0"/>
              <a:t>Good team dynamics can increase physician work satisfaction</a:t>
            </a:r>
            <a:r>
              <a:rPr lang="en-US" sz="2400" baseline="30000" dirty="0"/>
              <a:t>5</a:t>
            </a:r>
            <a:endParaRPr lang="en-US" sz="2400" dirty="0"/>
          </a:p>
          <a:p>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Rectangle 4"/>
          <p:cNvSpPr/>
          <p:nvPr/>
        </p:nvSpPr>
        <p:spPr>
          <a:xfrm>
            <a:off x="457200" y="5449669"/>
            <a:ext cx="7696200" cy="646331"/>
          </a:xfrm>
          <a:prstGeom prst="rect">
            <a:avLst/>
          </a:prstGeom>
        </p:spPr>
        <p:txBody>
          <a:bodyPr wrap="square">
            <a:spAutoFit/>
          </a:bodyPr>
          <a:lstStyle/>
          <a:p>
            <a:pPr algn="r"/>
            <a:r>
              <a:rPr lang="en-US" sz="1200" baseline="30000" dirty="0">
                <a:solidFill>
                  <a:srgbClr val="7F7F7F"/>
                </a:solidFill>
              </a:rPr>
              <a:t>3</a:t>
            </a:r>
            <a:r>
              <a:rPr lang="en-US" sz="1200" dirty="0">
                <a:solidFill>
                  <a:srgbClr val="7F7F7F"/>
                </a:solidFill>
              </a:rPr>
              <a:t>Helfrich et al 2014</a:t>
            </a:r>
          </a:p>
          <a:p>
            <a:pPr algn="r"/>
            <a:r>
              <a:rPr lang="en-US" sz="1200" baseline="30000" dirty="0">
                <a:solidFill>
                  <a:srgbClr val="7F7F7F"/>
                </a:solidFill>
              </a:rPr>
              <a:t>4</a:t>
            </a:r>
            <a:r>
              <a:rPr lang="en-US" sz="1200" dirty="0">
                <a:solidFill>
                  <a:srgbClr val="7F7F7F"/>
                </a:solidFill>
              </a:rPr>
              <a:t>O’Malley et al, 2015</a:t>
            </a:r>
          </a:p>
          <a:p>
            <a:pPr algn="r"/>
            <a:r>
              <a:rPr lang="en-US" sz="1200" baseline="30000" dirty="0">
                <a:solidFill>
                  <a:srgbClr val="7F7F7F"/>
                </a:solidFill>
              </a:rPr>
              <a:t>5</a:t>
            </a:r>
            <a:r>
              <a:rPr lang="en-US" sz="1200" dirty="0">
                <a:solidFill>
                  <a:srgbClr val="7F7F7F"/>
                </a:solidFill>
              </a:rPr>
              <a:t>Song et al, 2015</a:t>
            </a:r>
          </a:p>
        </p:txBody>
      </p:sp>
    </p:spTree>
    <p:extLst>
      <p:ext uri="{BB962C8B-B14F-4D97-AF65-F5344CB8AC3E}">
        <p14:creationId xmlns:p14="http://schemas.microsoft.com/office/powerpoint/2010/main" val="86687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12" name="Picture 11" descr="doctor_and_patient_communic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95400"/>
            <a:ext cx="6975024" cy="4648200"/>
          </a:xfrm>
          <a:prstGeom prst="rect">
            <a:avLst/>
          </a:prstGeom>
        </p:spPr>
      </p:pic>
      <p:sp>
        <p:nvSpPr>
          <p:cNvPr id="5" name="Title 1"/>
          <p:cNvSpPr>
            <a:spLocks noGrp="1"/>
          </p:cNvSpPr>
          <p:nvPr>
            <p:ph type="title"/>
          </p:nvPr>
        </p:nvSpPr>
        <p:spPr>
          <a:xfrm>
            <a:off x="457200" y="76200"/>
            <a:ext cx="6705600" cy="1143000"/>
          </a:xfrm>
        </p:spPr>
        <p:txBody>
          <a:bodyPr/>
          <a:lstStyle/>
          <a:p>
            <a:r>
              <a:rPr lang="en-US" dirty="0" smtClean="0"/>
              <a:t>Lee Needs a Team</a:t>
            </a:r>
            <a:endParaRPr lang="en-US" dirty="0"/>
          </a:p>
        </p:txBody>
      </p:sp>
      <p:sp>
        <p:nvSpPr>
          <p:cNvPr id="8" name="TextBox 7"/>
          <p:cNvSpPr txBox="1"/>
          <p:nvPr/>
        </p:nvSpPr>
        <p:spPr>
          <a:xfrm>
            <a:off x="-1114466" y="5237202"/>
            <a:ext cx="8839200" cy="553998"/>
          </a:xfrm>
          <a:prstGeom prst="rect">
            <a:avLst/>
          </a:prstGeom>
          <a:noFill/>
        </p:spPr>
        <p:txBody>
          <a:bodyPr wrap="square" rtlCol="0">
            <a:spAutoFit/>
          </a:bodyPr>
          <a:lstStyle/>
          <a:p>
            <a:pPr algn="r"/>
            <a:r>
              <a:rPr lang="en-US" sz="3000" i="1" dirty="0" smtClean="0">
                <a:latin typeface="Calibri"/>
                <a:cs typeface="Calibri"/>
              </a:rPr>
              <a:t>What type of support does Lee need? </a:t>
            </a:r>
            <a:endParaRPr lang="en-US" sz="3000" i="1" dirty="0">
              <a:latin typeface="Calibri"/>
              <a:cs typeface="Calibri"/>
            </a:endParaRPr>
          </a:p>
        </p:txBody>
      </p:sp>
    </p:spTree>
    <p:extLst>
      <p:ext uri="{BB962C8B-B14F-4D97-AF65-F5344CB8AC3E}">
        <p14:creationId xmlns:p14="http://schemas.microsoft.com/office/powerpoint/2010/main" val="314114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Title 1"/>
          <p:cNvSpPr>
            <a:spLocks noGrp="1"/>
          </p:cNvSpPr>
          <p:nvPr>
            <p:ph type="title"/>
          </p:nvPr>
        </p:nvSpPr>
        <p:spPr>
          <a:xfrm>
            <a:off x="457200" y="76200"/>
            <a:ext cx="6705600" cy="1143000"/>
          </a:xfrm>
        </p:spPr>
        <p:txBody>
          <a:bodyPr/>
          <a:lstStyle/>
          <a:p>
            <a:r>
              <a:rPr lang="en-US" dirty="0" smtClean="0"/>
              <a:t>Lee Needs a Team</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382933"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947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9017</TotalTime>
  <Words>3461</Words>
  <Application>Microsoft Office PowerPoint</Application>
  <PresentationFormat>On-screen Show (4:3)</PresentationFormat>
  <Paragraphs>252</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Facilitator Guide</vt:lpstr>
      <vt:lpstr>Team Based Care: Intern orientation to team-based care rationale</vt:lpstr>
      <vt:lpstr>Our Resident Clinic Team!</vt:lpstr>
      <vt:lpstr>Why do Team Based Care? </vt:lpstr>
      <vt:lpstr>PowerPoint Presentation</vt:lpstr>
      <vt:lpstr>Benefits of team based care for patients</vt:lpstr>
      <vt:lpstr>Benefits of team based care for providers and staff </vt:lpstr>
      <vt:lpstr>Lee Needs a Team</vt:lpstr>
      <vt:lpstr>Lee Needs a Team</vt:lpstr>
      <vt:lpstr>10 Building Blocks of High-Performing Primary Care</vt:lpstr>
      <vt:lpstr>Why teach about team-based care to medical trainees? </vt:lpstr>
      <vt:lpstr>The Elements of High-Performing Team-Based Care11</vt:lpstr>
      <vt:lpstr>Interpersonal elements in team-based care</vt:lpstr>
      <vt:lpstr>Who’s on my team? </vt:lpstr>
      <vt:lpstr>Who’s on my team? </vt:lpstr>
      <vt:lpstr>Lee Has a Team!</vt:lpstr>
      <vt:lpstr>Lee Gets a Team</vt:lpstr>
      <vt:lpstr>References </vt:lpstr>
      <vt:lpstr>Evaluation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UCSF</dc:creator>
  <cp:lastModifiedBy>UCSF</cp:lastModifiedBy>
  <cp:revision>34</cp:revision>
  <dcterms:created xsi:type="dcterms:W3CDTF">2016-05-17T22:36:22Z</dcterms:created>
  <dcterms:modified xsi:type="dcterms:W3CDTF">2017-01-31T22:48:53Z</dcterms:modified>
</cp:coreProperties>
</file>