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40"/>
  </p:notesMasterIdLst>
  <p:sldIdLst>
    <p:sldId id="260" r:id="rId2"/>
    <p:sldId id="256" r:id="rId3"/>
    <p:sldId id="271" r:id="rId4"/>
    <p:sldId id="272" r:id="rId5"/>
    <p:sldId id="273" r:id="rId6"/>
    <p:sldId id="304" r:id="rId7"/>
    <p:sldId id="274" r:id="rId8"/>
    <p:sldId id="275" r:id="rId9"/>
    <p:sldId id="276" r:id="rId10"/>
    <p:sldId id="277" r:id="rId11"/>
    <p:sldId id="278" r:id="rId12"/>
    <p:sldId id="279" r:id="rId13"/>
    <p:sldId id="280" r:id="rId14"/>
    <p:sldId id="281" r:id="rId15"/>
    <p:sldId id="305"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 id="297" r:id="rId32"/>
    <p:sldId id="298" r:id="rId33"/>
    <p:sldId id="299" r:id="rId34"/>
    <p:sldId id="300" r:id="rId35"/>
    <p:sldId id="301" r:id="rId36"/>
    <p:sldId id="302" r:id="rId37"/>
    <p:sldId id="303" r:id="rId38"/>
    <p:sldId id="261"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193" autoAdjust="0"/>
  </p:normalViewPr>
  <p:slideViewPr>
    <p:cSldViewPr>
      <p:cViewPr varScale="1">
        <p:scale>
          <a:sx n="81" d="100"/>
          <a:sy n="81" d="100"/>
        </p:scale>
        <p:origin x="-115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3571133469427401E-2"/>
          <c:y val="0.17604102678654501"/>
          <c:w val="0.87586735685817096"/>
          <c:h val="0.60387964897244994"/>
        </c:manualLayout>
      </c:layout>
      <c:lineChart>
        <c:grouping val="standard"/>
        <c:varyColors val="0"/>
        <c:ser>
          <c:idx val="3"/>
          <c:order val="0"/>
          <c:tx>
            <c:strRef>
              <c:f>Sheet1!$B$1</c:f>
              <c:strCache>
                <c:ptCount val="1"/>
                <c:pt idx="0">
                  <c:v>Uninsured</c:v>
                </c:pt>
              </c:strCache>
            </c:strRef>
          </c:tx>
          <c:spPr>
            <a:ln w="25400">
              <a:solidFill>
                <a:sysClr val="windowText" lastClr="000000"/>
              </a:solidFill>
            </a:ln>
          </c:spPr>
          <c:marker>
            <c:symbol val="circle"/>
            <c:size val="7"/>
            <c:spPr>
              <a:solidFill>
                <a:sysClr val="windowText" lastClr="000000"/>
              </a:solidFill>
              <a:ln>
                <a:noFill/>
              </a:ln>
            </c:spPr>
          </c:marker>
          <c:cat>
            <c:strRef>
              <c:f>Sheet1!$A$2:$A$18</c:f>
              <c:strCach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Jan-Mar 2014</c:v>
                </c:pt>
                <c:pt idx="15">
                  <c:v>Apr-Jun 2014</c:v>
                </c:pt>
              </c:strCache>
            </c:strRef>
          </c:cat>
          <c:val>
            <c:numRef>
              <c:f>Sheet1!$B$2:$B$18</c:f>
              <c:numCache>
                <c:formatCode>General</c:formatCode>
                <c:ptCount val="16"/>
                <c:pt idx="0">
                  <c:v>18.7</c:v>
                </c:pt>
                <c:pt idx="1">
                  <c:v>18.3</c:v>
                </c:pt>
                <c:pt idx="2">
                  <c:v>19.100000000000001</c:v>
                </c:pt>
                <c:pt idx="3">
                  <c:v>20.100000000000001</c:v>
                </c:pt>
                <c:pt idx="4">
                  <c:v>19.399999999999999</c:v>
                </c:pt>
                <c:pt idx="5">
                  <c:v>18.899999999999999</c:v>
                </c:pt>
                <c:pt idx="6">
                  <c:v>19.8</c:v>
                </c:pt>
                <c:pt idx="7">
                  <c:v>19.399999999999999</c:v>
                </c:pt>
                <c:pt idx="8">
                  <c:v>19.7</c:v>
                </c:pt>
                <c:pt idx="9">
                  <c:v>21.1</c:v>
                </c:pt>
                <c:pt idx="10">
                  <c:v>22.3</c:v>
                </c:pt>
                <c:pt idx="11">
                  <c:v>21.3</c:v>
                </c:pt>
                <c:pt idx="12">
                  <c:v>20.9</c:v>
                </c:pt>
                <c:pt idx="13">
                  <c:v>20.399999999999999</c:v>
                </c:pt>
                <c:pt idx="14">
                  <c:v>18.399999999999999</c:v>
                </c:pt>
                <c:pt idx="15">
                  <c:v>15.6</c:v>
                </c:pt>
              </c:numCache>
            </c:numRef>
          </c:val>
          <c:smooth val="0"/>
        </c:ser>
        <c:dLbls>
          <c:showLegendKey val="0"/>
          <c:showVal val="0"/>
          <c:showCatName val="0"/>
          <c:showSerName val="0"/>
          <c:showPercent val="0"/>
          <c:showBubbleSize val="0"/>
        </c:dLbls>
        <c:marker val="1"/>
        <c:smooth val="0"/>
        <c:axId val="43017728"/>
        <c:axId val="43019648"/>
      </c:lineChart>
      <c:catAx>
        <c:axId val="43017728"/>
        <c:scaling>
          <c:orientation val="minMax"/>
        </c:scaling>
        <c:delete val="0"/>
        <c:axPos val="b"/>
        <c:numFmt formatCode="General" sourceLinked="1"/>
        <c:majorTickMark val="out"/>
        <c:minorTickMark val="none"/>
        <c:tickLblPos val="nextTo"/>
        <c:txPr>
          <a:bodyPr rot="-2040000"/>
          <a:lstStyle/>
          <a:p>
            <a:pPr>
              <a:defRPr sz="1600" b="0" baseline="0">
                <a:latin typeface="Calibri" panose="020F0502020204030204" pitchFamily="34" charset="0"/>
              </a:defRPr>
            </a:pPr>
            <a:endParaRPr lang="en-US"/>
          </a:p>
        </c:txPr>
        <c:crossAx val="43019648"/>
        <c:crosses val="autoZero"/>
        <c:auto val="1"/>
        <c:lblAlgn val="ctr"/>
        <c:lblOffset val="100"/>
        <c:noMultiLvlLbl val="0"/>
      </c:catAx>
      <c:valAx>
        <c:axId val="43019648"/>
        <c:scaling>
          <c:orientation val="minMax"/>
          <c:max val="50"/>
          <c:min val="0"/>
        </c:scaling>
        <c:delete val="0"/>
        <c:axPos val="l"/>
        <c:majorGridlines/>
        <c:title>
          <c:tx>
            <c:rich>
              <a:bodyPr rot="-5400000" vert="horz"/>
              <a:lstStyle/>
              <a:p>
                <a:pPr>
                  <a:defRPr sz="1600" baseline="0">
                    <a:latin typeface="Calibri" panose="020F0502020204030204" pitchFamily="34" charset="0"/>
                  </a:defRPr>
                </a:pPr>
                <a:r>
                  <a:rPr lang="en-US" sz="1600" dirty="0" smtClean="0">
                    <a:latin typeface="Calibri" panose="020F0502020204030204" pitchFamily="34" charset="0"/>
                  </a:rPr>
                  <a:t>Percent</a:t>
                </a:r>
                <a:endParaRPr lang="en-US" sz="1600" dirty="0">
                  <a:latin typeface="Calibri" panose="020F0502020204030204" pitchFamily="34" charset="0"/>
                </a:endParaRPr>
              </a:p>
            </c:rich>
          </c:tx>
          <c:layout>
            <c:manualLayout>
              <c:xMode val="edge"/>
              <c:yMode val="edge"/>
              <c:x val="0"/>
              <c:y val="0.39294619422572202"/>
            </c:manualLayout>
          </c:layout>
          <c:overlay val="0"/>
        </c:title>
        <c:numFmt formatCode="0" sourceLinked="0"/>
        <c:majorTickMark val="out"/>
        <c:minorTickMark val="none"/>
        <c:tickLblPos val="nextTo"/>
        <c:txPr>
          <a:bodyPr/>
          <a:lstStyle/>
          <a:p>
            <a:pPr>
              <a:defRPr sz="1600" b="0" baseline="0">
                <a:latin typeface="Calibri" panose="020F0502020204030204" pitchFamily="34" charset="0"/>
              </a:defRPr>
            </a:pPr>
            <a:endParaRPr lang="en-US"/>
          </a:p>
        </c:txPr>
        <c:crossAx val="43017728"/>
        <c:crosses val="autoZero"/>
        <c:crossBetween val="between"/>
        <c:majorUnit val="10"/>
      </c:valAx>
    </c:plotArea>
    <c:plotVisOnly val="1"/>
    <c:dispBlanksAs val="gap"/>
    <c:showDLblsOverMax val="0"/>
  </c:chart>
  <c:spPr>
    <a:ln>
      <a:noFill/>
    </a:ln>
  </c:sp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0.77778</cdr:x>
      <cdr:y>0</cdr:y>
    </cdr:from>
    <cdr:to>
      <cdr:x>0.89667</cdr:x>
      <cdr:y>0.47864</cdr:y>
    </cdr:to>
    <cdr:sp macro="" textlink="">
      <cdr:nvSpPr>
        <cdr:cNvPr id="3" name="Up Arrow 2"/>
        <cdr:cNvSpPr/>
      </cdr:nvSpPr>
      <cdr:spPr>
        <a:xfrm xmlns:a="http://schemas.openxmlformats.org/drawingml/2006/main" rot="10800000">
          <a:off x="6400799" y="-1"/>
          <a:ext cx="978417" cy="2151866"/>
        </a:xfrm>
        <a:prstGeom xmlns:a="http://schemas.openxmlformats.org/drawingml/2006/main" prst="upArrow">
          <a:avLst/>
        </a:prstGeom>
        <a:solidFill xmlns:a="http://schemas.openxmlformats.org/drawingml/2006/main">
          <a:srgbClr val="0072C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vert" wrap="none" lIns="0" tIns="91440" rIns="0" bIns="91440" anchor="ctr" anchorCtr="0">
          <a:noAutofit/>
        </a:bodyPr>
        <a:lstStyle xmlns:a="http://schemas.openxmlformats.org/drawingml/2006/main"/>
        <a:p xmlns:a="http://schemas.openxmlformats.org/drawingml/2006/main">
          <a:pPr algn="l"/>
          <a:r>
            <a:rPr lang="en-US" sz="1600" dirty="0">
              <a:latin typeface="Calibri" panose="020F0502020204030204" pitchFamily="34" charset="0"/>
            </a:rPr>
            <a:t>Marketplace</a:t>
          </a:r>
          <a:r>
            <a:rPr lang="en-US" sz="1600" baseline="0" dirty="0">
              <a:latin typeface="Calibri" panose="020F0502020204030204" pitchFamily="34" charset="0"/>
            </a:rPr>
            <a:t> </a:t>
          </a:r>
          <a:endParaRPr lang="en-US" sz="1600" baseline="0" dirty="0" smtClean="0">
            <a:latin typeface="Calibri" panose="020F0502020204030204" pitchFamily="34" charset="0"/>
          </a:endParaRPr>
        </a:p>
        <a:p xmlns:a="http://schemas.openxmlformats.org/drawingml/2006/main">
          <a:pPr algn="l"/>
          <a:r>
            <a:rPr lang="en-US" sz="1600" baseline="0" dirty="0" smtClean="0">
              <a:latin typeface="Calibri" panose="020F0502020204030204" pitchFamily="34" charset="0"/>
            </a:rPr>
            <a:t>Enrollment </a:t>
          </a:r>
          <a:r>
            <a:rPr lang="en-US" sz="1600" baseline="0" dirty="0">
              <a:latin typeface="Calibri" panose="020F0502020204030204" pitchFamily="34" charset="0"/>
            </a:rPr>
            <a:t>Begins</a:t>
          </a:r>
          <a:endParaRPr lang="en-US" sz="1600" dirty="0">
            <a:latin typeface="Calibri" panose="020F0502020204030204" pitchFamily="34" charset="0"/>
          </a:endParaRPr>
        </a:p>
      </cdr:txBody>
    </cdr:sp>
  </cdr:relSizeAnchor>
  <cdr:relSizeAnchor xmlns:cdr="http://schemas.openxmlformats.org/drawingml/2006/chartDrawing">
    <cdr:from>
      <cdr:x>0.61211</cdr:x>
      <cdr:y>0</cdr:y>
    </cdr:from>
    <cdr:to>
      <cdr:x>0.73098</cdr:x>
      <cdr:y>0.49721</cdr:y>
    </cdr:to>
    <cdr:sp macro="" textlink="">
      <cdr:nvSpPr>
        <cdr:cNvPr id="2" name="Up Arrow 1"/>
        <cdr:cNvSpPr/>
      </cdr:nvSpPr>
      <cdr:spPr>
        <a:xfrm xmlns:a="http://schemas.openxmlformats.org/drawingml/2006/main" rot="10800000">
          <a:off x="5037434" y="-2438399"/>
          <a:ext cx="978253" cy="2077391"/>
        </a:xfrm>
        <a:prstGeom xmlns:a="http://schemas.openxmlformats.org/drawingml/2006/main" prst="upArrow">
          <a:avLst/>
        </a:prstGeom>
        <a:solidFill xmlns:a="http://schemas.openxmlformats.org/drawingml/2006/main">
          <a:srgbClr val="0072C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vert="vert" wrap="none" lIns="0" tIns="91440" rIns="0" bIns="91440" anchor="ctr" anchorCtr="0">
          <a:spAutoFit/>
        </a:bodyPr>
        <a:lstStyle xmlns:a="http://schemas.openxmlformats.org/drawingml/2006/main"/>
        <a:p xmlns:a="http://schemas.openxmlformats.org/drawingml/2006/main">
          <a:pPr algn="l"/>
          <a:r>
            <a:rPr lang="en-US" sz="1600" dirty="0">
              <a:latin typeface="Calibri" panose="020F0502020204030204" pitchFamily="34" charset="0"/>
            </a:rPr>
            <a:t>1st Affordable Care </a:t>
          </a:r>
          <a:endParaRPr lang="en-US" sz="1600" dirty="0" smtClean="0">
            <a:latin typeface="Calibri" panose="020F0502020204030204" pitchFamily="34" charset="0"/>
          </a:endParaRPr>
        </a:p>
        <a:p xmlns:a="http://schemas.openxmlformats.org/drawingml/2006/main">
          <a:pPr algn="l"/>
          <a:r>
            <a:rPr lang="en-US" sz="1600" dirty="0" smtClean="0">
              <a:latin typeface="Calibri" panose="020F0502020204030204" pitchFamily="34" charset="0"/>
            </a:rPr>
            <a:t>Act </a:t>
          </a:r>
          <a:r>
            <a:rPr lang="en-US" sz="1600" dirty="0">
              <a:latin typeface="Calibri" panose="020F0502020204030204" pitchFamily="34" charset="0"/>
            </a:rPr>
            <a:t>Effects</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1F09A6-CACF-48B8-B31A-18DA04D4AE57}" type="datetimeFigureOut">
              <a:rPr lang="en-US" smtClean="0"/>
              <a:t>1/31/2017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651CB3-2A62-46CB-89DA-55262815FF63}" type="slidenum">
              <a:rPr lang="en-US" smtClean="0"/>
              <a:t>‹#›</a:t>
            </a:fld>
            <a:endParaRPr lang="en-US"/>
          </a:p>
        </p:txBody>
      </p:sp>
    </p:spTree>
    <p:extLst>
      <p:ext uri="{BB962C8B-B14F-4D97-AF65-F5344CB8AC3E}">
        <p14:creationId xmlns:p14="http://schemas.microsoft.com/office/powerpoint/2010/main" val="2763054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651CB3-2A62-46CB-89DA-55262815FF63}" type="slidenum">
              <a:rPr lang="en-US" smtClean="0"/>
              <a:t>2</a:t>
            </a:fld>
            <a:endParaRPr lang="en-US"/>
          </a:p>
        </p:txBody>
      </p:sp>
    </p:spTree>
    <p:extLst>
      <p:ext uri="{BB962C8B-B14F-4D97-AF65-F5344CB8AC3E}">
        <p14:creationId xmlns:p14="http://schemas.microsoft.com/office/powerpoint/2010/main" val="3371097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CHOOSE </a:t>
            </a:r>
            <a:r>
              <a:rPr lang="en-US" b="1" dirty="0" smtClean="0"/>
              <a:t>EITHER</a:t>
            </a:r>
            <a:r>
              <a:rPr lang="en-US" b="0" baseline="0" dirty="0" smtClean="0"/>
              <a:t> ADULT OR PEDIATRIC CASE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FACILITATOR</a:t>
            </a:r>
            <a:r>
              <a:rPr lang="en-US" baseline="0" dirty="0" smtClean="0"/>
              <a:t> </a:t>
            </a:r>
            <a:r>
              <a:rPr lang="en-US" baseline="0" dirty="0" smtClean="0"/>
              <a:t>WOULD READ TO THE GROUP (OR COULD HAVE AUDIENCE MEMBER READ THIS OUT LOUD):</a:t>
            </a:r>
          </a:p>
          <a:p>
            <a:pPr marL="171450" indent="-171450">
              <a:buFont typeface="Arial" panose="020B0604020202020204" pitchFamily="34" charset="0"/>
              <a:buChar char="•"/>
            </a:pPr>
            <a:r>
              <a:rPr lang="en-US" dirty="0" smtClean="0"/>
              <a:t>Lee is a 65 year old woman. Her parents immigrated to the US before she was born. This is her first visit in clinic.</a:t>
            </a:r>
          </a:p>
          <a:p>
            <a:pPr marL="171450" indent="-171450">
              <a:buFont typeface="Arial" panose="020B0604020202020204" pitchFamily="34" charset="0"/>
              <a:buChar char="•"/>
            </a:pPr>
            <a:r>
              <a:rPr lang="en-US" dirty="0" smtClean="0"/>
              <a:t>She has asthma as a child and has noticed a recurrence of occasional shortness of breath. She believes that this is due to the recent rapid change in temperature, which can weaken lungs. She is hoping that her provider can address this.</a:t>
            </a:r>
          </a:p>
          <a:p>
            <a:pPr marL="171450" indent="-171450">
              <a:buFont typeface="Arial" panose="020B0604020202020204" pitchFamily="34" charset="0"/>
              <a:buChar char="•"/>
            </a:pPr>
            <a:r>
              <a:rPr lang="en-US" dirty="0" smtClean="0"/>
              <a:t>Her provider takes a brief history, listens to her lungs, and notes no wheezing. Given her age, the provider is more concerned about angina than asthma and refers her for a cardiac study.</a:t>
            </a:r>
          </a:p>
          <a:p>
            <a:pPr marL="171450" indent="-171450">
              <a:buFont typeface="Arial" panose="020B0604020202020204" pitchFamily="34" charset="0"/>
              <a:buChar char="•"/>
            </a:pPr>
            <a:r>
              <a:rPr lang="en-US" dirty="0" smtClean="0"/>
              <a:t>Ms. Lee is disappointed by her physician’s incompetence and chooses not to follow up on the study.</a:t>
            </a:r>
          </a:p>
          <a:p>
            <a:endParaRPr lang="en-US" dirty="0"/>
          </a:p>
        </p:txBody>
      </p:sp>
      <p:sp>
        <p:nvSpPr>
          <p:cNvPr id="4" name="Slide Number Placeholder 3"/>
          <p:cNvSpPr>
            <a:spLocks noGrp="1"/>
          </p:cNvSpPr>
          <p:nvPr>
            <p:ph type="sldNum" sz="quarter" idx="10"/>
          </p:nvPr>
        </p:nvSpPr>
        <p:spPr/>
        <p:txBody>
          <a:bodyPr/>
          <a:lstStyle/>
          <a:p>
            <a:fld id="{DA651CB3-2A62-46CB-89DA-55262815FF63}" type="slidenum">
              <a:rPr lang="en-US" smtClean="0"/>
              <a:t>5</a:t>
            </a:fld>
            <a:endParaRPr lang="en-US"/>
          </a:p>
        </p:txBody>
      </p:sp>
    </p:spTree>
    <p:extLst>
      <p:ext uri="{BB962C8B-B14F-4D97-AF65-F5344CB8AC3E}">
        <p14:creationId xmlns:p14="http://schemas.microsoft.com/office/powerpoint/2010/main" val="682568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CHOOSE </a:t>
            </a:r>
            <a:r>
              <a:rPr lang="en-US" b="1" dirty="0" smtClean="0"/>
              <a:t>EITHER</a:t>
            </a:r>
            <a:r>
              <a:rPr lang="en-US" b="0" baseline="0" dirty="0" smtClean="0"/>
              <a:t> ADULT OR PEDIATRIC CASE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FACILITATOR</a:t>
            </a:r>
            <a:r>
              <a:rPr lang="en-US" baseline="0" dirty="0" smtClean="0"/>
              <a:t> </a:t>
            </a:r>
            <a:r>
              <a:rPr lang="en-US" baseline="0" dirty="0" smtClean="0"/>
              <a:t>WOULD READ TO THE GROUP (OR COULD HAVE AUDIENCE MEMBER READ THIS OUT LOUD):</a:t>
            </a:r>
          </a:p>
          <a:p>
            <a:pPr marL="342900" marR="0" lvl="0" indent="-342900" algn="l" rtl="0">
              <a:spcBef>
                <a:spcPts val="0"/>
              </a:spcBef>
              <a:spcAft>
                <a:spcPts val="0"/>
              </a:spcAft>
              <a:buClr>
                <a:srgbClr val="0000FF"/>
              </a:buClr>
              <a:buSzPct val="100000"/>
              <a:buFont typeface="Arial"/>
              <a:buChar char="•"/>
            </a:pPr>
            <a:r>
              <a:rPr lang="en-US" sz="1200" b="0" i="0" u="none" strike="noStrike" cap="none" dirty="0" smtClean="0">
                <a:solidFill>
                  <a:srgbClr val="0000FF"/>
                </a:solidFill>
                <a:latin typeface="+mn-lt"/>
                <a:ea typeface="Calibri"/>
                <a:cs typeface="Calibri"/>
                <a:sym typeface="Calibri"/>
              </a:rPr>
              <a:t>Lee is a 2 year old girl. Her parents immigrated to the US before she was born. This is her first visit in clinic.</a:t>
            </a:r>
          </a:p>
          <a:p>
            <a:pPr marL="342900" marR="0" lvl="0" indent="-342900" algn="l" rtl="0">
              <a:spcBef>
                <a:spcPts val="400"/>
              </a:spcBef>
              <a:spcAft>
                <a:spcPts val="0"/>
              </a:spcAft>
              <a:buClr>
                <a:srgbClr val="0000FF"/>
              </a:buClr>
              <a:buSzPct val="100000"/>
              <a:buFont typeface="Arial"/>
              <a:buChar char="•"/>
            </a:pPr>
            <a:r>
              <a:rPr lang="en-US" sz="1200" b="0" i="0" u="none" strike="noStrike" cap="none" dirty="0" smtClean="0">
                <a:solidFill>
                  <a:srgbClr val="0000FF"/>
                </a:solidFill>
                <a:latin typeface="+mn-lt"/>
                <a:ea typeface="Calibri"/>
                <a:cs typeface="Calibri"/>
                <a:sym typeface="Calibri"/>
              </a:rPr>
              <a:t>She has been diagnosed with asthma since an infant and her parents have noticed increasing shortness of breath. They believe that this is due to the recent rapid change in temperature, which can weaken lungs. They are hoping that her clinician can address this.</a:t>
            </a:r>
          </a:p>
          <a:p>
            <a:pPr marL="342900" marR="0" lvl="0" indent="-342900" algn="l" rtl="0">
              <a:spcBef>
                <a:spcPts val="400"/>
              </a:spcBef>
              <a:spcAft>
                <a:spcPts val="0"/>
              </a:spcAft>
              <a:buClr>
                <a:srgbClr val="0000FF"/>
              </a:buClr>
              <a:buSzPct val="100000"/>
              <a:buFont typeface="Arial"/>
              <a:buChar char="•"/>
            </a:pPr>
            <a:r>
              <a:rPr lang="en-US" sz="1200" b="0" i="0" u="none" strike="noStrike" cap="none" dirty="0" smtClean="0">
                <a:solidFill>
                  <a:srgbClr val="0000FF"/>
                </a:solidFill>
                <a:latin typeface="+mn-lt"/>
                <a:ea typeface="Calibri"/>
                <a:cs typeface="Calibri"/>
                <a:sym typeface="Calibri"/>
              </a:rPr>
              <a:t>Lee’s clinician takes a brief history, listens to her heart and lungs, and notices a heart murmur but no wheezing. Given history of poor weight gain, the clinician is more concerned about congenital heart disease than asthma and refers her to a cardiologist.</a:t>
            </a:r>
          </a:p>
          <a:p>
            <a:pPr marL="342900" marR="0" lvl="0" indent="-342900" algn="l" rtl="0">
              <a:spcBef>
                <a:spcPts val="400"/>
              </a:spcBef>
              <a:buClr>
                <a:srgbClr val="0000FF"/>
              </a:buClr>
              <a:buSzPct val="100000"/>
              <a:buFont typeface="Arial"/>
              <a:buChar char="•"/>
            </a:pPr>
            <a:r>
              <a:rPr lang="en-US" sz="1200" b="0" i="0" u="none" strike="noStrike" cap="none" dirty="0" smtClean="0">
                <a:solidFill>
                  <a:srgbClr val="0000FF"/>
                </a:solidFill>
                <a:latin typeface="+mn-lt"/>
                <a:ea typeface="Calibri"/>
                <a:cs typeface="Calibri"/>
                <a:sym typeface="Calibri"/>
              </a:rPr>
              <a:t>Lee’s parents are disappointed by her physician’s incompetence.  They </a:t>
            </a:r>
            <a:r>
              <a:rPr lang="en-US" sz="1200" dirty="0" smtClean="0">
                <a:solidFill>
                  <a:srgbClr val="0000FF"/>
                </a:solidFill>
              </a:rPr>
              <a:t>respect the physician role so are polite and say they will do what is recommended, but later they choose </a:t>
            </a:r>
            <a:r>
              <a:rPr lang="en-US" sz="1200" b="0" i="0" u="none" strike="noStrike" cap="none" dirty="0" smtClean="0">
                <a:solidFill>
                  <a:srgbClr val="0000FF"/>
                </a:solidFill>
                <a:latin typeface="+mn-lt"/>
                <a:ea typeface="Calibri"/>
                <a:cs typeface="Calibri"/>
                <a:sym typeface="Calibri"/>
              </a:rPr>
              <a:t>not to schedule an appointment with the cardiologist.</a:t>
            </a:r>
          </a:p>
          <a:p>
            <a:endParaRPr lang="en-US" dirty="0"/>
          </a:p>
        </p:txBody>
      </p:sp>
      <p:sp>
        <p:nvSpPr>
          <p:cNvPr id="4" name="Slide Number Placeholder 3"/>
          <p:cNvSpPr>
            <a:spLocks noGrp="1"/>
          </p:cNvSpPr>
          <p:nvPr>
            <p:ph type="sldNum" sz="quarter" idx="10"/>
          </p:nvPr>
        </p:nvSpPr>
        <p:spPr/>
        <p:txBody>
          <a:bodyPr/>
          <a:lstStyle/>
          <a:p>
            <a:fld id="{DA651CB3-2A62-46CB-89DA-55262815FF63}" type="slidenum">
              <a:rPr lang="en-US" smtClean="0"/>
              <a:t>6</a:t>
            </a:fld>
            <a:endParaRPr lang="en-US"/>
          </a:p>
        </p:txBody>
      </p:sp>
    </p:spTree>
    <p:extLst>
      <p:ext uri="{BB962C8B-B14F-4D97-AF65-F5344CB8AC3E}">
        <p14:creationId xmlns:p14="http://schemas.microsoft.com/office/powerpoint/2010/main" val="6825682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smtClean="0"/>
              <a:t>CHOOSE </a:t>
            </a:r>
            <a:r>
              <a:rPr lang="en-US" b="1" smtClean="0"/>
              <a:t>EITHER</a:t>
            </a:r>
            <a:r>
              <a:rPr lang="en-US" b="0" baseline="0" smtClean="0"/>
              <a:t> ADULT OR PEDIATRIC CASE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FACILITATOR</a:t>
            </a:r>
            <a:r>
              <a:rPr lang="en-US" baseline="0" dirty="0" smtClean="0"/>
              <a:t> </a:t>
            </a:r>
            <a:r>
              <a:rPr lang="en-US" baseline="0" dirty="0" smtClean="0"/>
              <a:t>WOULD READ TO THE GROUP (OR COULD HAVE AUDIENCE MEMBER READ THIS OUT LOUD):</a:t>
            </a:r>
          </a:p>
          <a:p>
            <a:pPr marL="171450" indent="-171450">
              <a:buFont typeface="Arial" panose="020B0604020202020204" pitchFamily="34" charset="0"/>
              <a:buChar char="•"/>
            </a:pPr>
            <a:r>
              <a:rPr lang="en-US" dirty="0" smtClean="0"/>
              <a:t>When Lee describes her symptoms, her provider, who is Caucasian and is aware that there may be cultural differences in their health beliefs, asks “Do you have a theory about what is causing this shortness of breath?”</a:t>
            </a:r>
          </a:p>
          <a:p>
            <a:pPr marL="171450" indent="-171450">
              <a:buFont typeface="Arial" panose="020B0604020202020204" pitchFamily="34" charset="0"/>
              <a:buChar char="•"/>
            </a:pPr>
            <a:r>
              <a:rPr lang="en-US" dirty="0" smtClean="0"/>
              <a:t>Lee explains her theory. The provider, unfamiliar with a belief system in which a change in weather weakens lungs, asks more questions: “In your culture, what is the best way to strengthen lungs that have been weakened?”</a:t>
            </a:r>
          </a:p>
          <a:p>
            <a:pPr marL="171450" indent="-171450">
              <a:buFont typeface="Arial" panose="020B0604020202020204" pitchFamily="34" charset="0"/>
              <a:buChar char="•"/>
            </a:pPr>
            <a:r>
              <a:rPr lang="en-US" dirty="0" smtClean="0"/>
              <a:t>Lee explains that she needs to drink hot tea, wear scarves, take warming herbs and eat warming foods. </a:t>
            </a:r>
          </a:p>
          <a:p>
            <a:pPr marL="171450" indent="-171450">
              <a:buFont typeface="Arial" panose="020B0604020202020204" pitchFamily="34" charset="0"/>
              <a:buChar char="•"/>
            </a:pPr>
            <a:r>
              <a:rPr lang="en-US" dirty="0" smtClean="0"/>
              <a:t>The doctor agrees that these are reasonable things to try. He also expresses his concern that this might be cardiac. “I’d like to also look for some things that my own medical culture says might be causing this. Would you be willing to go to another appointment to check your heart?”</a:t>
            </a:r>
          </a:p>
          <a:p>
            <a:pPr marL="171450" indent="-171450">
              <a:buFont typeface="Arial" panose="020B0604020202020204" pitchFamily="34" charset="0"/>
              <a:buChar char="•"/>
            </a:pPr>
            <a:r>
              <a:rPr lang="en-US" dirty="0" smtClean="0"/>
              <a:t>Lee, pleased by her physician’s respect for her beliefs, is happy to also respect his concerns and agrees to attend the appointment.</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DA651CB3-2A62-46CB-89DA-55262815FF63}" type="slidenum">
              <a:rPr lang="en-US" smtClean="0"/>
              <a:t>14</a:t>
            </a:fld>
            <a:endParaRPr lang="en-US"/>
          </a:p>
        </p:txBody>
      </p:sp>
    </p:spTree>
    <p:extLst>
      <p:ext uri="{BB962C8B-B14F-4D97-AF65-F5344CB8AC3E}">
        <p14:creationId xmlns:p14="http://schemas.microsoft.com/office/powerpoint/2010/main" val="1033979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CHOOSE </a:t>
            </a:r>
            <a:r>
              <a:rPr lang="en-US" b="1" dirty="0" smtClean="0"/>
              <a:t>EITHER</a:t>
            </a:r>
            <a:r>
              <a:rPr lang="en-US" b="0" baseline="0" dirty="0" smtClean="0"/>
              <a:t> ADULT OR PEDIATRIC CASE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FACILITATOR</a:t>
            </a:r>
            <a:r>
              <a:rPr lang="en-US" baseline="0" dirty="0" smtClean="0"/>
              <a:t> </a:t>
            </a:r>
            <a:r>
              <a:rPr lang="en-US" baseline="0" dirty="0" smtClean="0"/>
              <a:t>WOULD READ TO THE GROUP (OR COULD HAVE AUDIENCE MEMBER READ THIS OUT LOUD):</a:t>
            </a:r>
          </a:p>
          <a:p>
            <a:pPr marL="342900" marR="0" lvl="0" indent="-342900" algn="l" rtl="0">
              <a:lnSpc>
                <a:spcPct val="80000"/>
              </a:lnSpc>
              <a:spcBef>
                <a:spcPts val="0"/>
              </a:spcBef>
              <a:spcAft>
                <a:spcPts val="0"/>
              </a:spcAft>
              <a:buClr>
                <a:srgbClr val="0000FF"/>
              </a:buClr>
              <a:buSzPct val="100000"/>
              <a:buFont typeface="Arial"/>
              <a:buChar char="•"/>
            </a:pPr>
            <a:r>
              <a:rPr lang="en-US" sz="2000" b="0" i="0" u="none" strike="noStrike" cap="none" dirty="0" smtClean="0">
                <a:solidFill>
                  <a:srgbClr val="0000FF"/>
                </a:solidFill>
                <a:latin typeface="+mn-lt"/>
                <a:ea typeface="Calibri"/>
                <a:cs typeface="Calibri"/>
                <a:sym typeface="Calibri"/>
              </a:rPr>
              <a:t>When Lee’s parents describe her symptoms, her clinician, who is Caucasian and is aware that there may be cultural differences in their health beliefs, asks</a:t>
            </a:r>
          </a:p>
          <a:p>
            <a:pPr marL="742950" marR="0" lvl="1" indent="-285750" algn="l" rtl="0">
              <a:lnSpc>
                <a:spcPct val="80000"/>
              </a:lnSpc>
              <a:spcBef>
                <a:spcPts val="350"/>
              </a:spcBef>
              <a:spcAft>
                <a:spcPts val="0"/>
              </a:spcAft>
              <a:buClr>
                <a:srgbClr val="0000FF"/>
              </a:buClr>
              <a:buSzPct val="97222"/>
              <a:buFont typeface="Arial"/>
              <a:buChar char="–"/>
            </a:pPr>
            <a:r>
              <a:rPr lang="en-US" sz="1750" b="0" i="0" u="none" strike="noStrike" cap="none" dirty="0" smtClean="0">
                <a:solidFill>
                  <a:srgbClr val="0000FF"/>
                </a:solidFill>
                <a:latin typeface="+mn-lt"/>
                <a:ea typeface="Calibri"/>
                <a:cs typeface="Calibri"/>
                <a:sym typeface="Calibri"/>
              </a:rPr>
              <a:t>“What do you think is causing Lee’s shortness of breath?”</a:t>
            </a:r>
          </a:p>
          <a:p>
            <a:pPr marL="342900" marR="0" lvl="0" indent="-342900" algn="l" rtl="0">
              <a:lnSpc>
                <a:spcPct val="80000"/>
              </a:lnSpc>
              <a:spcBef>
                <a:spcPts val="400"/>
              </a:spcBef>
              <a:spcAft>
                <a:spcPts val="0"/>
              </a:spcAft>
              <a:buClr>
                <a:srgbClr val="0000FF"/>
              </a:buClr>
              <a:buSzPct val="100000"/>
              <a:buFont typeface="Arial"/>
              <a:buChar char="•"/>
            </a:pPr>
            <a:r>
              <a:rPr lang="en-US" sz="2000" b="0" i="0" u="none" strike="noStrike" cap="none" dirty="0" smtClean="0">
                <a:solidFill>
                  <a:srgbClr val="0000FF"/>
                </a:solidFill>
                <a:latin typeface="+mn-lt"/>
                <a:ea typeface="Calibri"/>
                <a:cs typeface="Calibri"/>
                <a:sym typeface="Calibri"/>
              </a:rPr>
              <a:t>Lee’s parents explains their theory. The clinician, unfamiliar with a belief system in which a change in weather weakens lungs, asks more questions: “In your culture, what is the best way to strengthen lungs that have been weakened?”</a:t>
            </a:r>
          </a:p>
          <a:p>
            <a:pPr marL="342900" marR="0" lvl="0" indent="-342900" algn="l" rtl="0">
              <a:lnSpc>
                <a:spcPct val="80000"/>
              </a:lnSpc>
              <a:spcBef>
                <a:spcPts val="400"/>
              </a:spcBef>
              <a:spcAft>
                <a:spcPts val="0"/>
              </a:spcAft>
              <a:buClr>
                <a:srgbClr val="0000FF"/>
              </a:buClr>
              <a:buSzPct val="100000"/>
              <a:buFont typeface="Arial"/>
              <a:buChar char="•"/>
            </a:pPr>
            <a:r>
              <a:rPr lang="en-US" sz="2000" b="0" i="0" u="none" strike="noStrike" cap="none" dirty="0" smtClean="0">
                <a:solidFill>
                  <a:srgbClr val="0000FF"/>
                </a:solidFill>
                <a:latin typeface="+mn-lt"/>
                <a:ea typeface="Calibri"/>
                <a:cs typeface="Calibri"/>
                <a:sym typeface="Calibri"/>
              </a:rPr>
              <a:t>The parents explains that she needs to drink hot tea, wear scarves, take warming herbs and eat warming foods. </a:t>
            </a:r>
          </a:p>
          <a:p>
            <a:pPr marL="342900" marR="0" lvl="0" indent="-342900" algn="l" rtl="0">
              <a:lnSpc>
                <a:spcPct val="80000"/>
              </a:lnSpc>
              <a:spcBef>
                <a:spcPts val="400"/>
              </a:spcBef>
              <a:spcAft>
                <a:spcPts val="0"/>
              </a:spcAft>
              <a:buClr>
                <a:srgbClr val="0000FF"/>
              </a:buClr>
              <a:buSzPct val="100000"/>
              <a:buFont typeface="Arial"/>
              <a:buChar char="•"/>
            </a:pPr>
            <a:r>
              <a:rPr lang="en-US" sz="2000" b="0" i="0" u="none" strike="noStrike" cap="none" dirty="0" smtClean="0">
                <a:solidFill>
                  <a:srgbClr val="0000FF"/>
                </a:solidFill>
                <a:latin typeface="+mn-lt"/>
                <a:ea typeface="Calibri"/>
                <a:cs typeface="Calibri"/>
                <a:sym typeface="Calibri"/>
              </a:rPr>
              <a:t>The clinician agrees that these are reasonable things to try. He also expresses his concern that this might be cardiac. “I’d like to also look for some things that my own medical culture says might be causing this. Would you be willing to go to an appointment to check Lee’s heart?”</a:t>
            </a:r>
          </a:p>
          <a:p>
            <a:pPr marL="342900" marR="0" lvl="0" indent="-342900" algn="l" rtl="0">
              <a:lnSpc>
                <a:spcPct val="80000"/>
              </a:lnSpc>
              <a:spcBef>
                <a:spcPts val="400"/>
              </a:spcBef>
              <a:buClr>
                <a:srgbClr val="0000FF"/>
              </a:buClr>
              <a:buSzPct val="100000"/>
              <a:buFont typeface="Arial"/>
              <a:buChar char="•"/>
            </a:pPr>
            <a:r>
              <a:rPr lang="en-US" sz="2000" b="0" i="0" u="none" strike="noStrike" cap="none" dirty="0" smtClean="0">
                <a:solidFill>
                  <a:srgbClr val="0000FF"/>
                </a:solidFill>
                <a:latin typeface="+mn-lt"/>
                <a:ea typeface="Calibri"/>
                <a:cs typeface="Calibri"/>
                <a:sym typeface="Calibri"/>
              </a:rPr>
              <a:t>Lee’s parents, pleased by her physician’s respect for her beliefs, is happy to also respect his concerns and agrees to schedule the appointment.</a:t>
            </a:r>
          </a:p>
          <a:p>
            <a:endParaRPr lang="en-US" dirty="0"/>
          </a:p>
        </p:txBody>
      </p:sp>
      <p:sp>
        <p:nvSpPr>
          <p:cNvPr id="4" name="Slide Number Placeholder 3"/>
          <p:cNvSpPr>
            <a:spLocks noGrp="1"/>
          </p:cNvSpPr>
          <p:nvPr>
            <p:ph type="sldNum" sz="quarter" idx="10"/>
          </p:nvPr>
        </p:nvSpPr>
        <p:spPr/>
        <p:txBody>
          <a:bodyPr/>
          <a:lstStyle/>
          <a:p>
            <a:fld id="{DA651CB3-2A62-46CB-89DA-55262815FF63}" type="slidenum">
              <a:rPr lang="en-US" smtClean="0"/>
              <a:t>15</a:t>
            </a:fld>
            <a:endParaRPr lang="en-US"/>
          </a:p>
        </p:txBody>
      </p:sp>
    </p:spTree>
    <p:extLst>
      <p:ext uri="{BB962C8B-B14F-4D97-AF65-F5344CB8AC3E}">
        <p14:creationId xmlns:p14="http://schemas.microsoft.com/office/powerpoint/2010/main" val="682568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a:t>
            </a:r>
            <a:r>
              <a:rPr lang="en-US" baseline="0" dirty="0" smtClean="0"/>
              <a:t> evaluation sheet for thread objective</a:t>
            </a:r>
            <a:endParaRPr lang="en-US" dirty="0"/>
          </a:p>
        </p:txBody>
      </p:sp>
      <p:sp>
        <p:nvSpPr>
          <p:cNvPr id="4" name="Slide Number Placeholder 3"/>
          <p:cNvSpPr>
            <a:spLocks noGrp="1"/>
          </p:cNvSpPr>
          <p:nvPr>
            <p:ph type="sldNum" sz="quarter" idx="10"/>
          </p:nvPr>
        </p:nvSpPr>
        <p:spPr/>
        <p:txBody>
          <a:bodyPr/>
          <a:lstStyle/>
          <a:p>
            <a:fld id="{DA651CB3-2A62-46CB-89DA-55262815FF63}" type="slidenum">
              <a:rPr lang="en-US" smtClean="0"/>
              <a:t>38</a:t>
            </a:fld>
            <a:endParaRPr lang="en-US"/>
          </a:p>
        </p:txBody>
      </p:sp>
    </p:spTree>
    <p:extLst>
      <p:ext uri="{BB962C8B-B14F-4D97-AF65-F5344CB8AC3E}">
        <p14:creationId xmlns:p14="http://schemas.microsoft.com/office/powerpoint/2010/main" val="1260271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p:txBody>
          <a:bodyPr/>
          <a:lstStyle/>
          <a:p>
            <a:r>
              <a:rPr lang="en-US" b="1" dirty="0" smtClean="0"/>
              <a:t>The UCSF Double Helix Curriculum: </a:t>
            </a:r>
          </a:p>
          <a:p>
            <a:r>
              <a:rPr lang="en-US" dirty="0" smtClean="0"/>
              <a:t>Transformation of High-Performing Primary Care in Education</a:t>
            </a:r>
            <a:endParaRPr lang="en-US" dirty="0"/>
          </a:p>
        </p:txBody>
      </p:sp>
      <p:sp>
        <p:nvSpPr>
          <p:cNvPr id="6" name="Slide Number Placeholder 5"/>
          <p:cNvSpPr>
            <a:spLocks noGrp="1"/>
          </p:cNvSpPr>
          <p:nvPr>
            <p:ph type="sldNum" sz="quarter" idx="12"/>
          </p:nvPr>
        </p:nvSpPr>
        <p:spPr/>
        <p:txBody>
          <a:bodyPr/>
          <a:lstStyle/>
          <a:p>
            <a:fld id="{CD01BA77-D5E9-4148-AB85-A4B1490ED08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CD01BA77-D5E9-4148-AB85-A4B1490ED08D}" type="slidenum">
              <a:rPr lang="en-US" smtClean="0"/>
              <a:t>‹#›</a:t>
            </a:fld>
            <a:endParaRPr lang="en-US"/>
          </a:p>
        </p:txBody>
      </p:sp>
      <p:sp>
        <p:nvSpPr>
          <p:cNvPr id="7" name="Footer Placeholder 4"/>
          <p:cNvSpPr>
            <a:spLocks noGrp="1"/>
          </p:cNvSpPr>
          <p:nvPr>
            <p:ph type="ftr" sz="quarter" idx="11"/>
          </p:nvPr>
        </p:nvSpPr>
        <p:spPr>
          <a:xfrm rot="5400000">
            <a:off x="6101011" y="2562863"/>
            <a:ext cx="5339080" cy="365760"/>
          </a:xfrm>
        </p:spPr>
        <p:txBody>
          <a:bodyPr/>
          <a:lstStyle/>
          <a:p>
            <a:r>
              <a:rPr lang="en-US" b="1" dirty="0" smtClean="0"/>
              <a:t>The UCSF Double Helix Curriculum: </a:t>
            </a:r>
          </a:p>
          <a:p>
            <a:r>
              <a:rPr lang="en-US" dirty="0" smtClean="0"/>
              <a:t>Transformation of High-Performing Primary Care in Education</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CD01BA77-D5E9-4148-AB85-A4B1490ED08D}" type="slidenum">
              <a:rPr lang="en-US" smtClean="0"/>
              <a:t>‹#›</a:t>
            </a:fld>
            <a:endParaRPr lang="en-US"/>
          </a:p>
        </p:txBody>
      </p:sp>
      <p:sp>
        <p:nvSpPr>
          <p:cNvPr id="7" name="Footer Placeholder 4"/>
          <p:cNvSpPr>
            <a:spLocks noGrp="1"/>
          </p:cNvSpPr>
          <p:nvPr>
            <p:ph type="ftr" sz="quarter" idx="11"/>
          </p:nvPr>
        </p:nvSpPr>
        <p:spPr>
          <a:xfrm rot="5400000">
            <a:off x="6101011" y="2562863"/>
            <a:ext cx="5339080" cy="365760"/>
          </a:xfrm>
        </p:spPr>
        <p:txBody>
          <a:bodyPr/>
          <a:lstStyle/>
          <a:p>
            <a:r>
              <a:rPr lang="en-US" b="1" dirty="0" smtClean="0"/>
              <a:t>The UCSF Double Helix Curriculum: </a:t>
            </a:r>
          </a:p>
          <a:p>
            <a:r>
              <a:rPr lang="en-US" dirty="0" smtClean="0"/>
              <a:t>Transformation of High-Performing Primary Care in Education</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05600" cy="1143000"/>
          </a:xfrm>
        </p:spPr>
        <p:txBody>
          <a:bodyPr/>
          <a:lstStyle>
            <a:lvl1pPr>
              <a:defRPr sz="42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CD01BA77-D5E9-4148-AB85-A4B1490ED08D}" type="slidenum">
              <a:rPr lang="en-US" smtClean="0"/>
              <a:t>‹#›</a:t>
            </a:fld>
            <a:endParaRPr lang="en-US"/>
          </a:p>
        </p:txBody>
      </p:sp>
      <p:sp>
        <p:nvSpPr>
          <p:cNvPr id="8" name="Footer Placeholder 4"/>
          <p:cNvSpPr>
            <a:spLocks noGrp="1"/>
          </p:cNvSpPr>
          <p:nvPr>
            <p:ph type="ftr" sz="quarter" idx="11"/>
          </p:nvPr>
        </p:nvSpPr>
        <p:spPr>
          <a:xfrm rot="5400000">
            <a:off x="6101011" y="2562863"/>
            <a:ext cx="5339080" cy="365760"/>
          </a:xfrm>
        </p:spPr>
        <p:txBody>
          <a:bodyPr/>
          <a:lstStyle/>
          <a:p>
            <a:r>
              <a:rPr lang="en-US" b="1" dirty="0" smtClean="0"/>
              <a:t>The UCSF Double Helix Curriculum: </a:t>
            </a:r>
          </a:p>
          <a:p>
            <a:r>
              <a:rPr lang="en-US" dirty="0" smtClean="0"/>
              <a:t>Transformation of High-Performing Primary Care in Education</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CD01BA77-D5E9-4148-AB85-A4B1490ED08D}" type="slidenum">
              <a:rPr lang="en-US" smtClean="0"/>
              <a:t>‹#›</a:t>
            </a:fld>
            <a:endParaRPr lang="en-US"/>
          </a:p>
        </p:txBody>
      </p:sp>
      <p:sp>
        <p:nvSpPr>
          <p:cNvPr id="7" name="Footer Placeholder 4"/>
          <p:cNvSpPr>
            <a:spLocks noGrp="1"/>
          </p:cNvSpPr>
          <p:nvPr>
            <p:ph type="ftr" sz="quarter" idx="11"/>
          </p:nvPr>
        </p:nvSpPr>
        <p:spPr>
          <a:xfrm rot="5400000">
            <a:off x="6101011" y="2562863"/>
            <a:ext cx="5339080" cy="365760"/>
          </a:xfrm>
        </p:spPr>
        <p:txBody>
          <a:bodyPr/>
          <a:lstStyle/>
          <a:p>
            <a:r>
              <a:rPr lang="en-US" b="1" dirty="0" smtClean="0"/>
              <a:t>The UCSF Double Helix Curriculum: </a:t>
            </a:r>
          </a:p>
          <a:p>
            <a:r>
              <a:rPr lang="en-US" dirty="0" smtClean="0"/>
              <a:t>Transformation of High-Performing Primary Care in Education</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CD01BA77-D5E9-4148-AB85-A4B1490ED08D}" type="slidenum">
              <a:rPr lang="en-US" smtClean="0"/>
              <a:t>‹#›</a:t>
            </a:fld>
            <a:endParaRPr lang="en-US"/>
          </a:p>
        </p:txBody>
      </p:sp>
      <p:sp>
        <p:nvSpPr>
          <p:cNvPr id="41" name="Footer Placeholder 4"/>
          <p:cNvSpPr>
            <a:spLocks noGrp="1"/>
          </p:cNvSpPr>
          <p:nvPr>
            <p:ph type="ftr" sz="quarter" idx="11"/>
          </p:nvPr>
        </p:nvSpPr>
        <p:spPr>
          <a:xfrm rot="5400000">
            <a:off x="6101011" y="2562863"/>
            <a:ext cx="5339080" cy="365760"/>
          </a:xfrm>
        </p:spPr>
        <p:txBody>
          <a:bodyPr/>
          <a:lstStyle/>
          <a:p>
            <a:r>
              <a:rPr lang="en-US" b="1" dirty="0" smtClean="0"/>
              <a:t>The UCSF Double Helix Curriculum: </a:t>
            </a:r>
          </a:p>
          <a:p>
            <a:r>
              <a:rPr lang="en-US" dirty="0" smtClean="0"/>
              <a:t>Transformation of High-Performing Primary Care in Education</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CD01BA77-D5E9-4148-AB85-A4B1490ED08D}" type="slidenum">
              <a:rPr lang="en-US" smtClean="0"/>
              <a:t>‹#›</a:t>
            </a:fld>
            <a:endParaRPr lang="en-US"/>
          </a:p>
        </p:txBody>
      </p:sp>
      <p:sp>
        <p:nvSpPr>
          <p:cNvPr id="10" name="Footer Placeholder 4"/>
          <p:cNvSpPr>
            <a:spLocks noGrp="1"/>
          </p:cNvSpPr>
          <p:nvPr>
            <p:ph type="ftr" sz="quarter" idx="11"/>
          </p:nvPr>
        </p:nvSpPr>
        <p:spPr>
          <a:xfrm rot="5400000">
            <a:off x="6101011" y="2562863"/>
            <a:ext cx="5339080" cy="365760"/>
          </a:xfrm>
        </p:spPr>
        <p:txBody>
          <a:bodyPr/>
          <a:lstStyle/>
          <a:p>
            <a:r>
              <a:rPr lang="en-US" b="1" dirty="0" smtClean="0"/>
              <a:t>The UCSF Double Helix Curriculum: </a:t>
            </a:r>
          </a:p>
          <a:p>
            <a:r>
              <a:rPr lang="en-US" dirty="0" smtClean="0"/>
              <a:t>Transformation of High-Performing Primary Care in Education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CD01BA77-D5E9-4148-AB85-A4B1490ED08D}" type="slidenum">
              <a:rPr lang="en-US" smtClean="0"/>
              <a:t>‹#›</a:t>
            </a:fld>
            <a:endParaRPr lang="en-US"/>
          </a:p>
        </p:txBody>
      </p:sp>
      <p:sp>
        <p:nvSpPr>
          <p:cNvPr id="6" name="Footer Placeholder 4"/>
          <p:cNvSpPr>
            <a:spLocks noGrp="1"/>
          </p:cNvSpPr>
          <p:nvPr>
            <p:ph type="ftr" sz="quarter" idx="11"/>
          </p:nvPr>
        </p:nvSpPr>
        <p:spPr>
          <a:xfrm rot="5400000">
            <a:off x="6101011" y="2562863"/>
            <a:ext cx="5339080" cy="365760"/>
          </a:xfrm>
        </p:spPr>
        <p:txBody>
          <a:bodyPr/>
          <a:lstStyle/>
          <a:p>
            <a:r>
              <a:rPr lang="en-US" b="1" dirty="0" smtClean="0"/>
              <a:t>The UCSF Double Helix Curriculum: </a:t>
            </a:r>
          </a:p>
          <a:p>
            <a:r>
              <a:rPr lang="en-US" dirty="0" smtClean="0"/>
              <a:t>Transformation of High-Performing Primary Care in Education</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D01BA77-D5E9-4148-AB85-A4B1490ED08D}" type="slidenum">
              <a:rPr lang="en-US" smtClean="0"/>
              <a:t>‹#›</a:t>
            </a:fld>
            <a:endParaRPr lang="en-US"/>
          </a:p>
        </p:txBody>
      </p:sp>
      <p:sp>
        <p:nvSpPr>
          <p:cNvPr id="5" name="Footer Placeholder 4"/>
          <p:cNvSpPr>
            <a:spLocks noGrp="1"/>
          </p:cNvSpPr>
          <p:nvPr>
            <p:ph type="ftr" sz="quarter" idx="11"/>
          </p:nvPr>
        </p:nvSpPr>
        <p:spPr>
          <a:xfrm rot="5400000">
            <a:off x="6101011" y="2562863"/>
            <a:ext cx="5339080" cy="365760"/>
          </a:xfrm>
        </p:spPr>
        <p:txBody>
          <a:bodyPr/>
          <a:lstStyle/>
          <a:p>
            <a:r>
              <a:rPr lang="en-US" b="1" dirty="0" smtClean="0"/>
              <a:t>The UCSF Double Helix Curriculum: </a:t>
            </a:r>
          </a:p>
          <a:p>
            <a:r>
              <a:rPr lang="en-US" dirty="0" smtClean="0"/>
              <a:t>Transformation of High-Performing Primary Care in Education</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CD01BA77-D5E9-4148-AB85-A4B1490ED08D}"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Footer Placeholder 4"/>
          <p:cNvSpPr>
            <a:spLocks noGrp="1"/>
          </p:cNvSpPr>
          <p:nvPr>
            <p:ph type="ftr" sz="quarter" idx="11"/>
          </p:nvPr>
        </p:nvSpPr>
        <p:spPr>
          <a:xfrm rot="5400000">
            <a:off x="6101011" y="2562863"/>
            <a:ext cx="5339080" cy="365760"/>
          </a:xfrm>
        </p:spPr>
        <p:txBody>
          <a:bodyPr/>
          <a:lstStyle/>
          <a:p>
            <a:r>
              <a:rPr lang="en-US" b="1" dirty="0" smtClean="0"/>
              <a:t>The UCSF Double Helix Curriculum: </a:t>
            </a:r>
          </a:p>
          <a:p>
            <a:r>
              <a:rPr lang="en-US" dirty="0" smtClean="0"/>
              <a:t>Transformation of High-Performing Primary Care in Education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Slide Number Placeholder 8"/>
          <p:cNvSpPr>
            <a:spLocks noGrp="1"/>
          </p:cNvSpPr>
          <p:nvPr>
            <p:ph type="sldNum" sz="quarter" idx="11"/>
          </p:nvPr>
        </p:nvSpPr>
        <p:spPr/>
        <p:txBody>
          <a:bodyPr/>
          <a:lstStyle/>
          <a:p>
            <a:fld id="{CD01BA77-D5E9-4148-AB85-A4B1490ED08D}" type="slidenum">
              <a:rPr lang="en-US" smtClean="0"/>
              <a:t>‹#›</a:t>
            </a:fld>
            <a:endParaRPr lang="en-US"/>
          </a:p>
        </p:txBody>
      </p:sp>
      <p:sp>
        <p:nvSpPr>
          <p:cNvPr id="11" name="Footer Placeholder 4"/>
          <p:cNvSpPr>
            <a:spLocks noGrp="1"/>
          </p:cNvSpPr>
          <p:nvPr>
            <p:ph type="ftr" sz="quarter" idx="12"/>
          </p:nvPr>
        </p:nvSpPr>
        <p:spPr>
          <a:xfrm rot="5400000">
            <a:off x="6101011" y="2562863"/>
            <a:ext cx="5339080" cy="365760"/>
          </a:xfrm>
        </p:spPr>
        <p:txBody>
          <a:bodyPr/>
          <a:lstStyle/>
          <a:p>
            <a:r>
              <a:rPr lang="en-US" b="1" dirty="0" smtClean="0"/>
              <a:t>The UCSF Double Helix Curriculum: </a:t>
            </a:r>
          </a:p>
          <a:p>
            <a:r>
              <a:rPr lang="en-US" dirty="0" smtClean="0"/>
              <a:t>Transformation of High-Performing Primary Care in Education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D01BA77-D5E9-4148-AB85-A4B1490ED08D}" type="slidenum">
              <a:rPr lang="en-US" smtClean="0"/>
              <a:t>‹#›</a:t>
            </a:fld>
            <a:endParaRPr lang="en-US"/>
          </a:p>
        </p:txBody>
      </p:sp>
      <p:sp>
        <p:nvSpPr>
          <p:cNvPr id="5" name="Footer Placeholder 4"/>
          <p:cNvSpPr>
            <a:spLocks noGrp="1"/>
          </p:cNvSpPr>
          <p:nvPr>
            <p:ph type="ftr" sz="quarter" idx="3"/>
          </p:nvPr>
        </p:nvSpPr>
        <p:spPr>
          <a:xfrm rot="5400000">
            <a:off x="6101011" y="2562863"/>
            <a:ext cx="5339080" cy="365760"/>
          </a:xfrm>
          <a:prstGeom prst="rect">
            <a:avLst/>
          </a:prstGeom>
        </p:spPr>
        <p:txBody>
          <a:bodyPr vert="horz" lIns="91440" tIns="45720" rIns="91440" bIns="45720" rtlCol="0" anchor="ctr"/>
          <a:lstStyle>
            <a:lvl1pPr algn="ctr">
              <a:defRPr sz="1300">
                <a:solidFill>
                  <a:schemeClr val="bg2"/>
                </a:solidFill>
                <a:latin typeface="Helvetica"/>
                <a:cs typeface="Helvetica"/>
              </a:defRPr>
            </a:lvl1pPr>
          </a:lstStyle>
          <a:p>
            <a:r>
              <a:rPr lang="en-US" b="1" dirty="0" smtClean="0"/>
              <a:t>The UCSF Double Helix Curriculum: </a:t>
            </a:r>
          </a:p>
          <a:p>
            <a:r>
              <a:rPr lang="en-US" dirty="0" smtClean="0"/>
              <a:t>Transformation of High-Performing Primary Care in Education</a:t>
            </a:r>
            <a:endParaRPr lang="en-US" dirty="0"/>
          </a:p>
        </p:txBody>
      </p:sp>
      <p:pic>
        <p:nvPicPr>
          <p:cNvPr id="42" name="Picture 41"/>
          <p:cNvPicPr>
            <a:picLocks noChangeAspect="1"/>
          </p:cNvPicPr>
          <p:nvPr userDrawn="1"/>
        </p:nvPicPr>
        <p:blipFill>
          <a:blip r:embed="rId13"/>
          <a:stretch>
            <a:fillRect/>
          </a:stretch>
        </p:blipFill>
        <p:spPr>
          <a:xfrm>
            <a:off x="218274" y="6118217"/>
            <a:ext cx="211538" cy="583991"/>
          </a:xfrm>
          <a:prstGeom prst="rect">
            <a:avLst/>
          </a:prstGeom>
        </p:spPr>
      </p:pic>
      <p:sp>
        <p:nvSpPr>
          <p:cNvPr id="43" name="Rectangle 42"/>
          <p:cNvSpPr/>
          <p:nvPr userDrawn="1"/>
        </p:nvSpPr>
        <p:spPr>
          <a:xfrm>
            <a:off x="457200" y="6043136"/>
            <a:ext cx="7696200" cy="738664"/>
          </a:xfrm>
          <a:prstGeom prst="rect">
            <a:avLst/>
          </a:prstGeom>
        </p:spPr>
        <p:txBody>
          <a:bodyPr wrap="square">
            <a:spAutoFit/>
          </a:bodyPr>
          <a:lstStyle/>
          <a:p>
            <a:r>
              <a:rPr lang="en-US" sz="1400" dirty="0" err="1" smtClean="0">
                <a:solidFill>
                  <a:srgbClr val="B4B9BF"/>
                </a:solidFill>
              </a:rPr>
              <a:t>Ila</a:t>
            </a:r>
            <a:r>
              <a:rPr lang="en-US" sz="1400" dirty="0" smtClean="0">
                <a:solidFill>
                  <a:srgbClr val="B4B9BF"/>
                </a:solidFill>
              </a:rPr>
              <a:t> </a:t>
            </a:r>
            <a:r>
              <a:rPr lang="en-US" sz="1400" dirty="0" err="1" smtClean="0">
                <a:solidFill>
                  <a:srgbClr val="B4B9BF"/>
                </a:solidFill>
              </a:rPr>
              <a:t>Naeni</a:t>
            </a:r>
            <a:r>
              <a:rPr lang="en-US" sz="1400" dirty="0" smtClean="0">
                <a:solidFill>
                  <a:srgbClr val="B4B9BF"/>
                </a:solidFill>
              </a:rPr>
              <a:t>, DO</a:t>
            </a:r>
            <a:endParaRPr lang="en-US" sz="1400" baseline="0" dirty="0" smtClean="0">
              <a:solidFill>
                <a:srgbClr val="B4B9BF"/>
              </a:solidFill>
            </a:endParaRPr>
          </a:p>
          <a:p>
            <a:r>
              <a:rPr lang="en-US" sz="1400" baseline="0" dirty="0" smtClean="0">
                <a:solidFill>
                  <a:srgbClr val="B4B9BF"/>
                </a:solidFill>
              </a:rPr>
              <a:t>Education Team</a:t>
            </a:r>
          </a:p>
          <a:p>
            <a:r>
              <a:rPr lang="en-US" sz="1400" baseline="0" dirty="0" smtClean="0">
                <a:solidFill>
                  <a:srgbClr val="B4B9BF"/>
                </a:solidFill>
              </a:rPr>
              <a:t>UCSF Fresno Family Medicine at Fresno Community Regional Medical Center</a:t>
            </a:r>
            <a:endParaRPr lang="en-US" sz="1400" baseline="0" dirty="0">
              <a:solidFill>
                <a:srgbClr val="B4B9BF"/>
              </a:solidFill>
            </a:endParaRPr>
          </a:p>
        </p:txBody>
      </p:sp>
      <p:pic>
        <p:nvPicPr>
          <p:cNvPr id="45" name="Picture 44" descr="careteamlogo.pn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315200" y="152400"/>
            <a:ext cx="992593" cy="990600"/>
          </a:xfrm>
          <a:prstGeom prst="rect">
            <a:avLst/>
          </a:prstGeom>
        </p:spPr>
      </p:pic>
      <p:pic>
        <p:nvPicPr>
          <p:cNvPr id="11" name="Picture 10"/>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315200" y="6211407"/>
            <a:ext cx="1104902" cy="494193"/>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sldNum="0"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ahrq.gov/research/findings/nhqrdr/nhdr11/index.html"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solvingdisparities.org/tools/roadmap"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Facilitator Guide</a:t>
            </a:r>
            <a:endParaRPr lang="en-US" dirty="0"/>
          </a:p>
        </p:txBody>
      </p:sp>
      <p:sp>
        <p:nvSpPr>
          <p:cNvPr id="3" name="Content Placeholder 2"/>
          <p:cNvSpPr>
            <a:spLocks noGrp="1"/>
          </p:cNvSpPr>
          <p:nvPr>
            <p:ph idx="1"/>
          </p:nvPr>
        </p:nvSpPr>
        <p:spPr/>
        <p:txBody>
          <a:bodyPr/>
          <a:lstStyle/>
          <a:p>
            <a:r>
              <a:rPr lang="en-US" b="1" dirty="0"/>
              <a:t>Time: </a:t>
            </a:r>
            <a:r>
              <a:rPr lang="en-US" dirty="0"/>
              <a:t>40-45 min</a:t>
            </a:r>
          </a:p>
          <a:p>
            <a:pPr marL="114300" indent="0">
              <a:buNone/>
            </a:pPr>
            <a:endParaRPr lang="en-US" dirty="0"/>
          </a:p>
          <a:p>
            <a:r>
              <a:rPr lang="en-US" b="1" dirty="0"/>
              <a:t>Audience: </a:t>
            </a:r>
            <a:r>
              <a:rPr lang="en-US" dirty="0"/>
              <a:t>1</a:t>
            </a:r>
            <a:r>
              <a:rPr lang="en-US" baseline="30000" dirty="0"/>
              <a:t>st</a:t>
            </a:r>
            <a:r>
              <a:rPr lang="en-US" dirty="0"/>
              <a:t> – 3</a:t>
            </a:r>
            <a:r>
              <a:rPr lang="en-US" baseline="30000" dirty="0"/>
              <a:t>rd</a:t>
            </a:r>
            <a:r>
              <a:rPr lang="en-US" dirty="0"/>
              <a:t> year residents 	</a:t>
            </a:r>
          </a:p>
          <a:p>
            <a:pPr marL="114300" indent="0">
              <a:buNone/>
            </a:pPr>
            <a:endParaRPr lang="en-US" b="1" dirty="0"/>
          </a:p>
          <a:p>
            <a:r>
              <a:rPr lang="en-US" b="1" dirty="0"/>
              <a:t>Objectives: </a:t>
            </a:r>
            <a:r>
              <a:rPr lang="en-US" dirty="0"/>
              <a:t>To apply cultural humility and assess patient’s socio-economic and health literacy needs to facilitate a partnership to provide high quality care.</a:t>
            </a:r>
          </a:p>
          <a:p>
            <a:pPr marL="114300" indent="0">
              <a:buNone/>
            </a:pPr>
            <a:endParaRPr lang="en-US" b="1" dirty="0"/>
          </a:p>
        </p:txBody>
      </p:sp>
      <p:sp>
        <p:nvSpPr>
          <p:cNvPr id="4" name="Footer Placeholder 3"/>
          <p:cNvSpPr>
            <a:spLocks noGrp="1"/>
          </p:cNvSpPr>
          <p:nvPr>
            <p:ph type="ftr" sz="quarter" idx="11"/>
          </p:nvPr>
        </p:nvSpPr>
        <p:spPr>
          <a:xfrm rot="5400000">
            <a:off x="6177210" y="2639060"/>
            <a:ext cx="5186681" cy="365760"/>
          </a:xfrm>
        </p:spPr>
        <p:txBody>
          <a:bodyPr/>
          <a:lstStyle/>
          <a:p>
            <a:r>
              <a:rPr lang="en-US" b="1" dirty="0" smtClean="0"/>
              <a:t>The UCSF Double Helix Curriculum: </a:t>
            </a:r>
          </a:p>
          <a:p>
            <a:r>
              <a:rPr lang="en-US" dirty="0" smtClean="0"/>
              <a:t>Transformation of High-Performing Primary Care in Education</a:t>
            </a:r>
            <a:endParaRPr lang="en-US" dirty="0"/>
          </a:p>
        </p:txBody>
      </p:sp>
    </p:spTree>
    <p:extLst>
      <p:ext uri="{BB962C8B-B14F-4D97-AF65-F5344CB8AC3E}">
        <p14:creationId xmlns:p14="http://schemas.microsoft.com/office/powerpoint/2010/main" val="22601761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Practicing Cultural Humility:</a:t>
            </a:r>
            <a:br>
              <a:rPr lang="en-US" sz="2400" dirty="0"/>
            </a:br>
            <a:r>
              <a:rPr lang="en-US" sz="2400" dirty="0"/>
              <a:t>Addressing Challenges Tool:</a:t>
            </a:r>
            <a:br>
              <a:rPr lang="en-US" sz="2400" dirty="0"/>
            </a:br>
            <a:r>
              <a:rPr lang="en-US" sz="2400" i="1" dirty="0"/>
              <a:t>Awareness-Assessment-Negotiation Technique</a:t>
            </a:r>
            <a:endParaRPr lang="en-US" sz="2400" dirty="0"/>
          </a:p>
        </p:txBody>
      </p:sp>
      <p:sp>
        <p:nvSpPr>
          <p:cNvPr id="3" name="Content Placeholder 2"/>
          <p:cNvSpPr>
            <a:spLocks noGrp="1"/>
          </p:cNvSpPr>
          <p:nvPr>
            <p:ph idx="1"/>
          </p:nvPr>
        </p:nvSpPr>
        <p:spPr/>
        <p:txBody>
          <a:bodyPr/>
          <a:lstStyle/>
          <a:p>
            <a:r>
              <a:rPr lang="en-US" dirty="0"/>
              <a:t>Become Aware of the commonly held </a:t>
            </a:r>
            <a:r>
              <a:rPr lang="en-US" dirty="0" err="1"/>
              <a:t>ethnomedical</a:t>
            </a:r>
            <a:r>
              <a:rPr lang="en-US" dirty="0"/>
              <a:t> beliefs of the groups in your community</a:t>
            </a:r>
          </a:p>
          <a:p>
            <a:pPr marL="114300" indent="0">
              <a:buNone/>
            </a:pPr>
            <a:endParaRPr lang="en-US" dirty="0"/>
          </a:p>
          <a:p>
            <a:r>
              <a:rPr lang="en-US" dirty="0"/>
              <a:t>Assess the likelihood that a particular patient may act on these beliefs during a particular illness episode</a:t>
            </a:r>
          </a:p>
          <a:p>
            <a:pPr marL="114300" indent="0">
              <a:buNone/>
            </a:pPr>
            <a:endParaRPr lang="en-US" dirty="0"/>
          </a:p>
          <a:p>
            <a:r>
              <a:rPr lang="en-US" dirty="0"/>
              <a:t>Negotiate between the biomedical and </a:t>
            </a:r>
            <a:r>
              <a:rPr lang="en-US" dirty="0" err="1"/>
              <a:t>ethnomedical</a:t>
            </a:r>
            <a:r>
              <a:rPr lang="en-US" dirty="0"/>
              <a:t> belief </a:t>
            </a:r>
            <a:r>
              <a:rPr lang="en-US" dirty="0" smtClean="0"/>
              <a:t>systems</a:t>
            </a:r>
            <a:endParaRPr lang="en-US" dirty="0"/>
          </a:p>
        </p:txBody>
      </p:sp>
      <p:sp>
        <p:nvSpPr>
          <p:cNvPr id="4" name="Footer Placeholder 3"/>
          <p:cNvSpPr>
            <a:spLocks noGrp="1"/>
          </p:cNvSpPr>
          <p:nvPr>
            <p:ph type="ftr" sz="quarter" idx="11"/>
          </p:nvPr>
        </p:nvSpPr>
        <p:spPr/>
        <p:txBody>
          <a:bodyPr/>
          <a:lstStyle/>
          <a:p>
            <a:r>
              <a:rPr lang="en-US" b="1" smtClean="0"/>
              <a:t>The UCSF Double Helix Curriculum: </a:t>
            </a:r>
          </a:p>
          <a:p>
            <a:r>
              <a:rPr lang="en-US" smtClean="0"/>
              <a:t>Transformation of High-Performing Primary Care in Education</a:t>
            </a:r>
            <a:endParaRPr lang="en-US" dirty="0"/>
          </a:p>
        </p:txBody>
      </p:sp>
    </p:spTree>
    <p:extLst>
      <p:ext uri="{BB962C8B-B14F-4D97-AF65-F5344CB8AC3E}">
        <p14:creationId xmlns:p14="http://schemas.microsoft.com/office/powerpoint/2010/main" val="4048623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Practicing Cultural Curiosity: Tool</a:t>
            </a:r>
          </a:p>
        </p:txBody>
      </p:sp>
      <p:sp>
        <p:nvSpPr>
          <p:cNvPr id="3" name="Content Placeholder 2"/>
          <p:cNvSpPr>
            <a:spLocks noGrp="1"/>
          </p:cNvSpPr>
          <p:nvPr>
            <p:ph idx="1"/>
          </p:nvPr>
        </p:nvSpPr>
        <p:spPr>
          <a:xfrm>
            <a:off x="457200" y="1295400"/>
            <a:ext cx="7620000" cy="4800600"/>
          </a:xfrm>
        </p:spPr>
        <p:txBody>
          <a:bodyPr>
            <a:normAutofit fontScale="92500" lnSpcReduction="20000"/>
          </a:bodyPr>
          <a:lstStyle/>
          <a:p>
            <a:pPr marL="114300" indent="0">
              <a:buNone/>
            </a:pPr>
            <a:r>
              <a:rPr lang="en-US" b="1" dirty="0"/>
              <a:t>Asthma History: example questions</a:t>
            </a:r>
          </a:p>
          <a:p>
            <a:r>
              <a:rPr lang="en-US" dirty="0"/>
              <a:t>What do you think is wrong?</a:t>
            </a:r>
          </a:p>
          <a:p>
            <a:r>
              <a:rPr lang="en-US" dirty="0"/>
              <a:t>Why do you think you have this illness?</a:t>
            </a:r>
          </a:p>
          <a:p>
            <a:r>
              <a:rPr lang="en-US" dirty="0"/>
              <a:t>What do you think caused it?</a:t>
            </a:r>
          </a:p>
          <a:p>
            <a:r>
              <a:rPr lang="en-US" dirty="0"/>
              <a:t>Why do you think it started when it did?</a:t>
            </a:r>
          </a:p>
          <a:p>
            <a:r>
              <a:rPr lang="en-US" dirty="0"/>
              <a:t>What do you think happens inside your body when you have an asthma attack?</a:t>
            </a:r>
          </a:p>
          <a:p>
            <a:r>
              <a:rPr lang="en-US" dirty="0"/>
              <a:t>What are the symptoms that make you know that you’re going to have an asthma problem?</a:t>
            </a:r>
          </a:p>
          <a:p>
            <a:r>
              <a:rPr lang="en-US" dirty="0"/>
              <a:t>What are you most worried about with asthma?</a:t>
            </a:r>
          </a:p>
          <a:p>
            <a:r>
              <a:rPr lang="en-US" dirty="0"/>
              <a:t>What problems does it cause you?</a:t>
            </a:r>
          </a:p>
          <a:p>
            <a:r>
              <a:rPr lang="en-US" dirty="0"/>
              <a:t>How long do you expect it to last?</a:t>
            </a:r>
          </a:p>
          <a:p>
            <a:r>
              <a:rPr lang="en-US" dirty="0"/>
              <a:t>How do you treat it?</a:t>
            </a:r>
          </a:p>
          <a:p>
            <a:r>
              <a:rPr lang="en-US" dirty="0"/>
              <a:t>What will happen if it is not treated?</a:t>
            </a:r>
          </a:p>
          <a:p>
            <a:r>
              <a:rPr lang="en-US" dirty="0"/>
              <a:t>What do you expect from the therapies?</a:t>
            </a:r>
          </a:p>
          <a:p>
            <a:endParaRPr lang="en-US" dirty="0"/>
          </a:p>
        </p:txBody>
      </p:sp>
      <p:sp>
        <p:nvSpPr>
          <p:cNvPr id="4" name="Footer Placeholder 3"/>
          <p:cNvSpPr>
            <a:spLocks noGrp="1"/>
          </p:cNvSpPr>
          <p:nvPr>
            <p:ph type="ftr" sz="quarter" idx="11"/>
          </p:nvPr>
        </p:nvSpPr>
        <p:spPr/>
        <p:txBody>
          <a:bodyPr/>
          <a:lstStyle/>
          <a:p>
            <a:r>
              <a:rPr lang="en-US" b="1" smtClean="0"/>
              <a:t>The UCSF Double Helix Curriculum: </a:t>
            </a:r>
          </a:p>
          <a:p>
            <a:r>
              <a:rPr lang="en-US" smtClean="0"/>
              <a:t>Transformation of High-Performing Primary Care in Education</a:t>
            </a:r>
            <a:endParaRPr lang="en-US" dirty="0"/>
          </a:p>
        </p:txBody>
      </p:sp>
      <p:sp>
        <p:nvSpPr>
          <p:cNvPr id="5" name="Rectangle 4"/>
          <p:cNvSpPr/>
          <p:nvPr/>
        </p:nvSpPr>
        <p:spPr>
          <a:xfrm>
            <a:off x="2286000" y="5715000"/>
            <a:ext cx="6019800" cy="461665"/>
          </a:xfrm>
          <a:prstGeom prst="rect">
            <a:avLst/>
          </a:prstGeom>
        </p:spPr>
        <p:txBody>
          <a:bodyPr wrap="square">
            <a:spAutoFit/>
          </a:bodyPr>
          <a:lstStyle/>
          <a:p>
            <a:pPr marL="114300" indent="0" algn="r">
              <a:buNone/>
            </a:pPr>
            <a:r>
              <a:rPr lang="en-US" sz="1200" dirty="0">
                <a:solidFill>
                  <a:srgbClr val="7F7F7F"/>
                </a:solidFill>
              </a:rPr>
              <a:t>Practicing Cultural Competency: Tools Modified from </a:t>
            </a:r>
            <a:r>
              <a:rPr lang="en-US" sz="1200" dirty="0" err="1">
                <a:solidFill>
                  <a:srgbClr val="7F7F7F"/>
                </a:solidFill>
              </a:rPr>
              <a:t>Kleinman</a:t>
            </a:r>
            <a:r>
              <a:rPr lang="en-US" sz="1200" dirty="0">
                <a:solidFill>
                  <a:srgbClr val="7F7F7F"/>
                </a:solidFill>
              </a:rPr>
              <a:t> A. Patient and healers in the context of culture. 1980. U of C Press. Berkeley.</a:t>
            </a:r>
          </a:p>
        </p:txBody>
      </p:sp>
    </p:spTree>
    <p:extLst>
      <p:ext uri="{BB962C8B-B14F-4D97-AF65-F5344CB8AC3E}">
        <p14:creationId xmlns:p14="http://schemas.microsoft.com/office/powerpoint/2010/main" val="2022145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Practicing Cultural Humility: Tool </a:t>
            </a:r>
            <a:r>
              <a:rPr lang="en-US" sz="3200" i="1" dirty="0"/>
              <a:t>Alternative Therapy History</a:t>
            </a:r>
            <a:endParaRPr lang="en-US" sz="3200" dirty="0"/>
          </a:p>
        </p:txBody>
      </p:sp>
      <p:sp>
        <p:nvSpPr>
          <p:cNvPr id="3" name="Content Placeholder 2"/>
          <p:cNvSpPr>
            <a:spLocks noGrp="1"/>
          </p:cNvSpPr>
          <p:nvPr>
            <p:ph idx="1"/>
          </p:nvPr>
        </p:nvSpPr>
        <p:spPr/>
        <p:txBody>
          <a:bodyPr/>
          <a:lstStyle/>
          <a:p>
            <a:r>
              <a:rPr lang="en-US" dirty="0"/>
              <a:t>Preface conversation with a normalizing statement</a:t>
            </a:r>
          </a:p>
          <a:p>
            <a:pPr lvl="1"/>
            <a:r>
              <a:rPr lang="en-US" dirty="0" err="1"/>
              <a:t>e.g.“It</a:t>
            </a:r>
            <a:r>
              <a:rPr lang="en-US" dirty="0"/>
              <a:t> is common for families to treat asthma with effective remedies not prescribed by a physician…” </a:t>
            </a:r>
          </a:p>
          <a:p>
            <a:r>
              <a:rPr lang="en-US" dirty="0"/>
              <a:t>Then engage the patient with nonjudgmental questions</a:t>
            </a:r>
          </a:p>
          <a:p>
            <a:pPr lvl="1"/>
            <a:r>
              <a:rPr lang="en-US" dirty="0"/>
              <a:t>Have you heard of any of these treatments for asthma?  What are they? </a:t>
            </a:r>
          </a:p>
          <a:p>
            <a:pPr lvl="1"/>
            <a:r>
              <a:rPr lang="en-US" dirty="0"/>
              <a:t>Do you think they would work? </a:t>
            </a:r>
          </a:p>
          <a:p>
            <a:pPr lvl="1"/>
            <a:r>
              <a:rPr lang="en-US" dirty="0"/>
              <a:t>Have you tried them? </a:t>
            </a:r>
          </a:p>
          <a:p>
            <a:pPr lvl="1"/>
            <a:r>
              <a:rPr lang="en-US" dirty="0"/>
              <a:t>Did they work? </a:t>
            </a:r>
          </a:p>
          <a:p>
            <a:pPr lvl="1"/>
            <a:r>
              <a:rPr lang="en-US" dirty="0"/>
              <a:t>Are you using them now? </a:t>
            </a:r>
          </a:p>
          <a:p>
            <a:pPr lvl="1"/>
            <a:r>
              <a:rPr lang="en-US" dirty="0"/>
              <a:t>Are they helping your asthma? </a:t>
            </a:r>
          </a:p>
        </p:txBody>
      </p:sp>
      <p:sp>
        <p:nvSpPr>
          <p:cNvPr id="4" name="Footer Placeholder 3"/>
          <p:cNvSpPr>
            <a:spLocks noGrp="1"/>
          </p:cNvSpPr>
          <p:nvPr>
            <p:ph type="ftr" sz="quarter" idx="11"/>
          </p:nvPr>
        </p:nvSpPr>
        <p:spPr/>
        <p:txBody>
          <a:bodyPr/>
          <a:lstStyle/>
          <a:p>
            <a:r>
              <a:rPr lang="en-US" b="1" smtClean="0"/>
              <a:t>The UCSF Double Helix Curriculum: </a:t>
            </a:r>
          </a:p>
          <a:p>
            <a:r>
              <a:rPr lang="en-US" smtClean="0"/>
              <a:t>Transformation of High-Performing Primary Care in Education</a:t>
            </a:r>
            <a:endParaRPr lang="en-US" dirty="0"/>
          </a:p>
        </p:txBody>
      </p:sp>
      <p:sp>
        <p:nvSpPr>
          <p:cNvPr id="5" name="Rectangle 4"/>
          <p:cNvSpPr/>
          <p:nvPr/>
        </p:nvSpPr>
        <p:spPr>
          <a:xfrm>
            <a:off x="609600" y="5791200"/>
            <a:ext cx="7696200" cy="461665"/>
          </a:xfrm>
          <a:prstGeom prst="rect">
            <a:avLst/>
          </a:prstGeom>
        </p:spPr>
        <p:txBody>
          <a:bodyPr wrap="square">
            <a:spAutoFit/>
          </a:bodyPr>
          <a:lstStyle/>
          <a:p>
            <a:pPr marL="411480" lvl="1" indent="0" algn="r">
              <a:buNone/>
            </a:pPr>
            <a:r>
              <a:rPr lang="en-US" sz="1200" dirty="0">
                <a:solidFill>
                  <a:srgbClr val="7F7F7F"/>
                </a:solidFill>
              </a:rPr>
              <a:t>Modified from </a:t>
            </a:r>
            <a:r>
              <a:rPr lang="en-US" sz="1200" dirty="0" err="1">
                <a:solidFill>
                  <a:srgbClr val="7F7F7F"/>
                </a:solidFill>
              </a:rPr>
              <a:t>Pachter</a:t>
            </a:r>
            <a:r>
              <a:rPr lang="en-US" sz="1200" dirty="0">
                <a:solidFill>
                  <a:srgbClr val="7F7F7F"/>
                </a:solidFill>
              </a:rPr>
              <a:t> LM, et al. Variation in asthma beliefs and practices among mainland Puerto Ricans, Mexican-Americans, Mexicans and Guatemalans. J Asthma. 2002; 39:119-134. </a:t>
            </a:r>
          </a:p>
        </p:txBody>
      </p:sp>
    </p:spTree>
    <p:extLst>
      <p:ext uri="{BB962C8B-B14F-4D97-AF65-F5344CB8AC3E}">
        <p14:creationId xmlns:p14="http://schemas.microsoft.com/office/powerpoint/2010/main" val="2717212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Practicing Cultural Humility: Tool </a:t>
            </a:r>
            <a:br>
              <a:rPr lang="en-US" sz="2800" dirty="0"/>
            </a:br>
            <a:r>
              <a:rPr lang="en-US" sz="2800" i="1" dirty="0"/>
              <a:t>Non-Verbal Communication Skills</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a:t>Learn about your patient’s cultural norms regarding personal distance, gestures, eye contact and posturing </a:t>
            </a:r>
          </a:p>
          <a:p>
            <a:r>
              <a:rPr lang="en-US" dirty="0"/>
              <a:t>Watch your patients for clues about cultural norms. If you are not sure about their cultural norms, ask them. Example questions include:</a:t>
            </a:r>
          </a:p>
          <a:p>
            <a:pPr lvl="1"/>
            <a:r>
              <a:rPr lang="en-US" dirty="0"/>
              <a:t>How do you and your family prefer that we discuss difficult news, if it ever comes up?</a:t>
            </a:r>
          </a:p>
          <a:p>
            <a:pPr lvl="1"/>
            <a:r>
              <a:rPr lang="en-US" dirty="0"/>
              <a:t>Some patients prefer to work with the physician to make a plan together. Others prefer that I just tell them what I think the best plan is. What is your preference?</a:t>
            </a:r>
          </a:p>
          <a:p>
            <a:r>
              <a:rPr lang="en-US" dirty="0"/>
              <a:t>When using an interpreter, speak directly to the patient and don’t interpret lack of eye contact as a lack of interest  </a:t>
            </a:r>
          </a:p>
          <a:p>
            <a:r>
              <a:rPr lang="en-US" dirty="0"/>
              <a:t>Be aware that use of an interpreter can change the dynamics of the provider patient relationship and affect the sharing of sensitive personal </a:t>
            </a:r>
            <a:r>
              <a:rPr lang="en-US" dirty="0" smtClean="0"/>
              <a:t>info</a:t>
            </a:r>
            <a:endParaRPr lang="en-US" dirty="0"/>
          </a:p>
        </p:txBody>
      </p:sp>
      <p:sp>
        <p:nvSpPr>
          <p:cNvPr id="4" name="Footer Placeholder 3"/>
          <p:cNvSpPr>
            <a:spLocks noGrp="1"/>
          </p:cNvSpPr>
          <p:nvPr>
            <p:ph type="ftr" sz="quarter" idx="11"/>
          </p:nvPr>
        </p:nvSpPr>
        <p:spPr/>
        <p:txBody>
          <a:bodyPr/>
          <a:lstStyle/>
          <a:p>
            <a:r>
              <a:rPr lang="en-US" b="1" smtClean="0"/>
              <a:t>The UCSF Double Helix Curriculum: </a:t>
            </a:r>
          </a:p>
          <a:p>
            <a:r>
              <a:rPr lang="en-US" smtClean="0"/>
              <a:t>Transformation of High-Performing Primary Care in Education</a:t>
            </a:r>
            <a:endParaRPr lang="en-US" dirty="0"/>
          </a:p>
        </p:txBody>
      </p:sp>
    </p:spTree>
    <p:extLst>
      <p:ext uri="{BB962C8B-B14F-4D97-AF65-F5344CB8AC3E}">
        <p14:creationId xmlns:p14="http://schemas.microsoft.com/office/powerpoint/2010/main" val="584698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Cultural Humility in Action</a:t>
            </a:r>
          </a:p>
        </p:txBody>
      </p:sp>
      <p:sp>
        <p:nvSpPr>
          <p:cNvPr id="4" name="Footer Placeholder 3"/>
          <p:cNvSpPr>
            <a:spLocks noGrp="1"/>
          </p:cNvSpPr>
          <p:nvPr>
            <p:ph type="ftr" sz="quarter" idx="11"/>
          </p:nvPr>
        </p:nvSpPr>
        <p:spPr/>
        <p:txBody>
          <a:bodyPr/>
          <a:lstStyle/>
          <a:p>
            <a:r>
              <a:rPr lang="en-US" b="1" dirty="0" smtClean="0"/>
              <a:t>The UCSF Double Helix Curriculum: </a:t>
            </a:r>
          </a:p>
          <a:p>
            <a:r>
              <a:rPr lang="en-US" dirty="0" smtClean="0"/>
              <a:t>Transformation of High-Performing Primary Care in Education</a:t>
            </a:r>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676400"/>
            <a:ext cx="6400800"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1331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a:t>
            </a:r>
            <a:r>
              <a:rPr lang="en-US" dirty="0" smtClean="0"/>
              <a:t>Cultural Humility in Action</a:t>
            </a:r>
            <a:endParaRPr lang="en-US" dirty="0"/>
          </a:p>
        </p:txBody>
      </p:sp>
      <p:sp>
        <p:nvSpPr>
          <p:cNvPr id="4" name="Footer Placeholder 3"/>
          <p:cNvSpPr>
            <a:spLocks noGrp="1"/>
          </p:cNvSpPr>
          <p:nvPr>
            <p:ph type="ftr" sz="quarter" idx="11"/>
          </p:nvPr>
        </p:nvSpPr>
        <p:spPr/>
        <p:txBody>
          <a:bodyPr/>
          <a:lstStyle/>
          <a:p>
            <a:r>
              <a:rPr lang="en-US" b="1" smtClean="0"/>
              <a:t>The UCSF Double Helix Curriculum: </a:t>
            </a:r>
          </a:p>
          <a:p>
            <a:r>
              <a:rPr lang="en-US" smtClean="0"/>
              <a:t>Transformation of High-Performing Primary Care in Education</a:t>
            </a:r>
            <a:endParaRPr lang="en-US" dirty="0"/>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752600"/>
            <a:ext cx="6898005"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666323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b="1" smtClean="0"/>
              <a:t>The UCSF Double Helix Curriculum: </a:t>
            </a:r>
          </a:p>
          <a:p>
            <a:r>
              <a:rPr lang="en-US" smtClean="0"/>
              <a:t>Transformation of High-Performing Primary Care in Education</a:t>
            </a:r>
            <a:endParaRPr lang="en-US" dirty="0"/>
          </a:p>
        </p:txBody>
      </p:sp>
      <p:sp>
        <p:nvSpPr>
          <p:cNvPr id="5" name="Content Placeholder 2"/>
          <p:cNvSpPr>
            <a:spLocks noGrp="1"/>
          </p:cNvSpPr>
          <p:nvPr>
            <p:ph idx="1"/>
          </p:nvPr>
        </p:nvSpPr>
        <p:spPr>
          <a:xfrm>
            <a:off x="457200" y="1295400"/>
            <a:ext cx="7620000" cy="4800600"/>
          </a:xfrm>
        </p:spPr>
        <p:txBody>
          <a:bodyPr>
            <a:normAutofit/>
          </a:bodyPr>
          <a:lstStyle/>
          <a:p>
            <a:pPr marL="114300" indent="0" algn="ctr">
              <a:buNone/>
            </a:pPr>
            <a:endParaRPr lang="en-US" sz="4800" dirty="0" smtClean="0"/>
          </a:p>
          <a:p>
            <a:pPr marL="114300" indent="0" algn="ctr">
              <a:buNone/>
            </a:pPr>
            <a:r>
              <a:rPr lang="en-US" sz="4800" dirty="0" smtClean="0"/>
              <a:t/>
            </a:r>
            <a:br>
              <a:rPr lang="en-US" sz="4800" dirty="0" smtClean="0"/>
            </a:br>
            <a:r>
              <a:rPr lang="en-US" sz="4800" dirty="0" smtClean="0"/>
              <a:t>Health Care Disparities </a:t>
            </a:r>
            <a:endParaRPr lang="en-US" sz="4800" dirty="0"/>
          </a:p>
        </p:txBody>
      </p:sp>
    </p:spTree>
    <p:extLst>
      <p:ext uri="{BB962C8B-B14F-4D97-AF65-F5344CB8AC3E}">
        <p14:creationId xmlns:p14="http://schemas.microsoft.com/office/powerpoint/2010/main" val="2564144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Definitions: </a:t>
            </a:r>
            <a:br>
              <a:rPr lang="en-US" sz="3600" dirty="0"/>
            </a:br>
            <a:r>
              <a:rPr lang="en-US" sz="3600" dirty="0"/>
              <a:t>Health Disparities </a:t>
            </a:r>
            <a:r>
              <a:rPr lang="en-US" sz="3600" dirty="0" err="1"/>
              <a:t>vs</a:t>
            </a:r>
            <a:r>
              <a:rPr lang="en-US" sz="3600" dirty="0"/>
              <a:t> </a:t>
            </a:r>
            <a:br>
              <a:rPr lang="en-US" sz="3600" dirty="0"/>
            </a:br>
            <a:r>
              <a:rPr lang="en-US" sz="3600" dirty="0"/>
              <a:t>Health Care Disparities</a:t>
            </a:r>
          </a:p>
        </p:txBody>
      </p:sp>
      <p:sp>
        <p:nvSpPr>
          <p:cNvPr id="3" name="Content Placeholder 2"/>
          <p:cNvSpPr>
            <a:spLocks noGrp="1"/>
          </p:cNvSpPr>
          <p:nvPr>
            <p:ph idx="1"/>
          </p:nvPr>
        </p:nvSpPr>
        <p:spPr>
          <a:xfrm>
            <a:off x="457200" y="1828800"/>
            <a:ext cx="7620000" cy="4800600"/>
          </a:xfrm>
        </p:spPr>
        <p:txBody>
          <a:bodyPr/>
          <a:lstStyle/>
          <a:p>
            <a:pPr>
              <a:lnSpc>
                <a:spcPct val="90000"/>
              </a:lnSpc>
              <a:defRPr/>
            </a:pPr>
            <a:r>
              <a:rPr lang="en-US" sz="2800" dirty="0"/>
              <a:t>Health Disparities</a:t>
            </a:r>
          </a:p>
          <a:p>
            <a:pPr lvl="1">
              <a:lnSpc>
                <a:spcPct val="90000"/>
              </a:lnSpc>
              <a:defRPr/>
            </a:pPr>
            <a:r>
              <a:rPr lang="en-US" sz="2400" dirty="0"/>
              <a:t>Systemic differences in health between groups that differ in social privilege</a:t>
            </a:r>
          </a:p>
          <a:p>
            <a:pPr lvl="2">
              <a:lnSpc>
                <a:spcPct val="90000"/>
              </a:lnSpc>
              <a:defRPr/>
            </a:pPr>
            <a:r>
              <a:rPr lang="en-US" sz="2000" dirty="0"/>
              <a:t>Contributing factors include physical and social environment, lifestyle, stress, genetics and healthcare. </a:t>
            </a:r>
          </a:p>
          <a:p>
            <a:pPr lvl="2">
              <a:lnSpc>
                <a:spcPct val="90000"/>
              </a:lnSpc>
              <a:buNone/>
              <a:defRPr/>
            </a:pPr>
            <a:endParaRPr lang="en-US" sz="2000" dirty="0"/>
          </a:p>
          <a:p>
            <a:pPr>
              <a:lnSpc>
                <a:spcPct val="90000"/>
              </a:lnSpc>
              <a:defRPr/>
            </a:pPr>
            <a:r>
              <a:rPr lang="en-US" sz="2800" dirty="0"/>
              <a:t>Health Care Disparities</a:t>
            </a:r>
          </a:p>
          <a:p>
            <a:pPr lvl="1">
              <a:lnSpc>
                <a:spcPct val="90000"/>
              </a:lnSpc>
              <a:defRPr/>
            </a:pPr>
            <a:r>
              <a:rPr lang="en-US" sz="2400" dirty="0"/>
              <a:t>Systemic differences in healthcare between groups that differ in social privilege.  HCD account for a small proportion of Health Disparities.</a:t>
            </a:r>
          </a:p>
          <a:p>
            <a:endParaRPr lang="en-US" dirty="0"/>
          </a:p>
        </p:txBody>
      </p:sp>
      <p:sp>
        <p:nvSpPr>
          <p:cNvPr id="4" name="Footer Placeholder 3"/>
          <p:cNvSpPr>
            <a:spLocks noGrp="1"/>
          </p:cNvSpPr>
          <p:nvPr>
            <p:ph type="ftr" sz="quarter" idx="11"/>
          </p:nvPr>
        </p:nvSpPr>
        <p:spPr/>
        <p:txBody>
          <a:bodyPr/>
          <a:lstStyle/>
          <a:p>
            <a:r>
              <a:rPr lang="en-US" b="1" smtClean="0"/>
              <a:t>The UCSF Double Helix Curriculum: </a:t>
            </a:r>
          </a:p>
          <a:p>
            <a:r>
              <a:rPr lang="en-US" smtClean="0"/>
              <a:t>Transformation of High-Performing Primary Care in Education</a:t>
            </a:r>
            <a:endParaRPr lang="en-US" dirty="0"/>
          </a:p>
        </p:txBody>
      </p:sp>
    </p:spTree>
    <p:extLst>
      <p:ext uri="{BB962C8B-B14F-4D97-AF65-F5344CB8AC3E}">
        <p14:creationId xmlns:p14="http://schemas.microsoft.com/office/powerpoint/2010/main" val="12774146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6705600" cy="1143000"/>
          </a:xfrm>
        </p:spPr>
        <p:txBody>
          <a:bodyPr/>
          <a:lstStyle/>
          <a:p>
            <a:r>
              <a:rPr lang="en-US" sz="2400" dirty="0"/>
              <a:t>Health Disparities Example: Cause of death in SF: </a:t>
            </a:r>
            <a:br>
              <a:rPr lang="en-US" sz="2400" dirty="0"/>
            </a:br>
            <a:r>
              <a:rPr lang="en-US" sz="2400" dirty="0"/>
              <a:t>Ischemic Heart Disease 2009-2012</a:t>
            </a:r>
            <a:br>
              <a:rPr lang="en-US" sz="2400" dirty="0"/>
            </a:br>
            <a:r>
              <a:rPr lang="en-US" sz="2400" dirty="0"/>
              <a:t/>
            </a:r>
            <a:br>
              <a:rPr lang="en-US" sz="2400" dirty="0"/>
            </a:br>
            <a:r>
              <a:rPr lang="en-US" sz="2400" dirty="0"/>
              <a:t>Health Matters in SF  </a:t>
            </a:r>
            <a:br>
              <a:rPr lang="en-US" sz="2400" dirty="0"/>
            </a:br>
            <a:endParaRPr lang="en-US" sz="2400" dirty="0"/>
          </a:p>
        </p:txBody>
      </p:sp>
      <p:sp>
        <p:nvSpPr>
          <p:cNvPr id="3" name="Content Placeholder 2"/>
          <p:cNvSpPr>
            <a:spLocks noGrp="1"/>
          </p:cNvSpPr>
          <p:nvPr>
            <p:ph idx="1"/>
          </p:nvPr>
        </p:nvSpPr>
        <p:spPr>
          <a:xfrm>
            <a:off x="457200" y="1752600"/>
            <a:ext cx="7620000" cy="4267200"/>
          </a:xfrm>
        </p:spPr>
        <p:txBody>
          <a:bodyPr/>
          <a:lstStyle/>
          <a:p>
            <a:pPr>
              <a:defRPr/>
            </a:pPr>
            <a:r>
              <a:rPr lang="en-US" dirty="0"/>
              <a:t>Age-adjusted Mortality Rates from IHD By Race/Ethnicity and Sex, SF</a:t>
            </a:r>
          </a:p>
          <a:p>
            <a:pPr marL="0" indent="0">
              <a:buNone/>
              <a:defRPr/>
            </a:pPr>
            <a:endParaRPr lang="en-US" dirty="0"/>
          </a:p>
          <a:p>
            <a:pPr lvl="1">
              <a:defRPr/>
            </a:pPr>
            <a:r>
              <a:rPr lang="en-US" sz="2200" dirty="0"/>
              <a:t>African Am	 	M 150.2 	F 113.8</a:t>
            </a:r>
          </a:p>
          <a:p>
            <a:pPr lvl="1">
              <a:defRPr/>
            </a:pPr>
            <a:r>
              <a:rPr lang="en-US" sz="2200" dirty="0"/>
              <a:t>White			M 107.1 	F 69.4</a:t>
            </a:r>
          </a:p>
          <a:p>
            <a:pPr lvl="1">
              <a:defRPr/>
            </a:pPr>
            <a:r>
              <a:rPr lang="en-US" sz="2200" dirty="0"/>
              <a:t>Latino			M 88.7 		F 44.4</a:t>
            </a:r>
          </a:p>
          <a:p>
            <a:pPr lvl="1">
              <a:defRPr/>
            </a:pPr>
            <a:r>
              <a:rPr lang="en-US" sz="2200" dirty="0"/>
              <a:t>Asian			M 67.8		F 40.4</a:t>
            </a:r>
          </a:p>
          <a:p>
            <a:pPr lvl="1">
              <a:buNone/>
              <a:defRPr/>
            </a:pPr>
            <a:endParaRPr lang="en-US" sz="2200" dirty="0"/>
          </a:p>
          <a:p>
            <a:pPr lvl="1">
              <a:buNone/>
              <a:defRPr/>
            </a:pPr>
            <a:r>
              <a:rPr lang="en-US" sz="2200" dirty="0"/>
              <a:t>Per 100,000 population</a:t>
            </a:r>
          </a:p>
          <a:p>
            <a:pPr lvl="1">
              <a:buNone/>
              <a:defRPr/>
            </a:pPr>
            <a:r>
              <a:rPr lang="en-US" sz="2200" dirty="0"/>
              <a:t>Based on ICD9 codes for leading cause of </a:t>
            </a:r>
            <a:r>
              <a:rPr lang="en-US" sz="2200" dirty="0" smtClean="0"/>
              <a:t>death</a:t>
            </a:r>
            <a:endParaRPr lang="en-US" sz="2200" dirty="0"/>
          </a:p>
          <a:p>
            <a:endParaRPr lang="en-US" dirty="0"/>
          </a:p>
        </p:txBody>
      </p:sp>
      <p:sp>
        <p:nvSpPr>
          <p:cNvPr id="4" name="Footer Placeholder 3"/>
          <p:cNvSpPr>
            <a:spLocks noGrp="1"/>
          </p:cNvSpPr>
          <p:nvPr>
            <p:ph type="ftr" sz="quarter" idx="11"/>
          </p:nvPr>
        </p:nvSpPr>
        <p:spPr/>
        <p:txBody>
          <a:bodyPr/>
          <a:lstStyle/>
          <a:p>
            <a:r>
              <a:rPr lang="en-US" b="1" smtClean="0"/>
              <a:t>The UCSF Double Helix Curriculum: </a:t>
            </a:r>
          </a:p>
          <a:p>
            <a:r>
              <a:rPr lang="en-US" smtClean="0"/>
              <a:t>Transformation of High-Performing Primary Care in Education</a:t>
            </a:r>
            <a:endParaRPr lang="en-US" dirty="0"/>
          </a:p>
        </p:txBody>
      </p:sp>
      <p:sp>
        <p:nvSpPr>
          <p:cNvPr id="5" name="Rectangle 4"/>
          <p:cNvSpPr/>
          <p:nvPr/>
        </p:nvSpPr>
        <p:spPr>
          <a:xfrm>
            <a:off x="6172200" y="5943600"/>
            <a:ext cx="2147042" cy="276999"/>
          </a:xfrm>
          <a:prstGeom prst="rect">
            <a:avLst/>
          </a:prstGeom>
        </p:spPr>
        <p:txBody>
          <a:bodyPr wrap="none">
            <a:spAutoFit/>
          </a:bodyPr>
          <a:lstStyle/>
          <a:p>
            <a:pPr algn="r"/>
            <a:r>
              <a:rPr lang="en-US" sz="1200" dirty="0">
                <a:solidFill>
                  <a:srgbClr val="7F7F7F"/>
                </a:solidFill>
              </a:rPr>
              <a:t>SF Department of Public Health</a:t>
            </a:r>
          </a:p>
        </p:txBody>
      </p:sp>
    </p:spTree>
    <p:extLst>
      <p:ext uri="{BB962C8B-B14F-4D97-AF65-F5344CB8AC3E}">
        <p14:creationId xmlns:p14="http://schemas.microsoft.com/office/powerpoint/2010/main" val="2607239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6705600" cy="1143000"/>
          </a:xfrm>
        </p:spPr>
        <p:txBody>
          <a:bodyPr/>
          <a:lstStyle/>
          <a:p>
            <a:r>
              <a:rPr lang="en-US" sz="2400" dirty="0"/>
              <a:t>Health Disparities Example: Cause of death in SF: </a:t>
            </a:r>
            <a:br>
              <a:rPr lang="en-US" sz="2400" dirty="0"/>
            </a:br>
            <a:r>
              <a:rPr lang="en-US" sz="2400" dirty="0"/>
              <a:t>Cerebrovascular disease 2009-2012</a:t>
            </a:r>
            <a:br>
              <a:rPr lang="en-US" sz="2400" dirty="0"/>
            </a:br>
            <a:r>
              <a:rPr lang="en-US" sz="2400" dirty="0"/>
              <a:t/>
            </a:r>
            <a:br>
              <a:rPr lang="en-US" sz="2400" dirty="0"/>
            </a:br>
            <a:r>
              <a:rPr lang="en-US" sz="2400" dirty="0"/>
              <a:t>Health Matters in SF  </a:t>
            </a:r>
            <a:br>
              <a:rPr lang="en-US" sz="2400" dirty="0"/>
            </a:br>
            <a:endParaRPr lang="en-US" sz="2400" dirty="0"/>
          </a:p>
        </p:txBody>
      </p:sp>
      <p:sp>
        <p:nvSpPr>
          <p:cNvPr id="3" name="Content Placeholder 2"/>
          <p:cNvSpPr>
            <a:spLocks noGrp="1"/>
          </p:cNvSpPr>
          <p:nvPr>
            <p:ph idx="1"/>
          </p:nvPr>
        </p:nvSpPr>
        <p:spPr>
          <a:xfrm>
            <a:off x="457200" y="1752600"/>
            <a:ext cx="7620000" cy="4800600"/>
          </a:xfrm>
        </p:spPr>
        <p:txBody>
          <a:bodyPr/>
          <a:lstStyle/>
          <a:p>
            <a:pPr>
              <a:defRPr/>
            </a:pPr>
            <a:r>
              <a:rPr lang="en-US" dirty="0"/>
              <a:t>Age-adjusted Mortality Rates from Stroke By Race/Ethnicity and Sex, SF</a:t>
            </a:r>
          </a:p>
          <a:p>
            <a:pPr marL="114300" indent="0">
              <a:buNone/>
              <a:defRPr/>
            </a:pPr>
            <a:endParaRPr lang="en-US" dirty="0"/>
          </a:p>
          <a:p>
            <a:pPr lvl="1">
              <a:defRPr/>
            </a:pPr>
            <a:r>
              <a:rPr lang="en-US" sz="2200" dirty="0"/>
              <a:t>African Am	 	M 59.9 		F 53.7</a:t>
            </a:r>
          </a:p>
          <a:p>
            <a:pPr lvl="1">
              <a:defRPr/>
            </a:pPr>
            <a:r>
              <a:rPr lang="en-US" sz="2200" dirty="0"/>
              <a:t>Asian			M 41.1 		F 33.6</a:t>
            </a:r>
          </a:p>
          <a:p>
            <a:pPr lvl="1">
              <a:defRPr/>
            </a:pPr>
            <a:r>
              <a:rPr lang="en-US" sz="2200" dirty="0"/>
              <a:t>Latino			M 31.3 		F 28.1</a:t>
            </a:r>
          </a:p>
          <a:p>
            <a:pPr lvl="1">
              <a:defRPr/>
            </a:pPr>
            <a:r>
              <a:rPr lang="en-US" sz="2200" dirty="0"/>
              <a:t>White			M 25.8 		F 28.0</a:t>
            </a:r>
          </a:p>
          <a:p>
            <a:pPr lvl="1">
              <a:buNone/>
              <a:defRPr/>
            </a:pPr>
            <a:endParaRPr lang="en-US" sz="2200" dirty="0"/>
          </a:p>
          <a:p>
            <a:pPr lvl="1">
              <a:buNone/>
              <a:defRPr/>
            </a:pPr>
            <a:r>
              <a:rPr lang="en-US" sz="2200" dirty="0"/>
              <a:t>Per 100,000 population</a:t>
            </a:r>
          </a:p>
          <a:p>
            <a:pPr lvl="1">
              <a:buNone/>
              <a:defRPr/>
            </a:pPr>
            <a:r>
              <a:rPr lang="en-US" sz="2200" dirty="0"/>
              <a:t>Based on ICD9 codes for leading cause of death</a:t>
            </a:r>
          </a:p>
          <a:p>
            <a:pPr lvl="1">
              <a:buNone/>
              <a:defRPr/>
            </a:pPr>
            <a:endParaRPr lang="en-US" sz="2200" dirty="0"/>
          </a:p>
          <a:p>
            <a:pPr lvl="1">
              <a:buNone/>
              <a:defRPr/>
            </a:pPr>
            <a:endParaRPr lang="en-US" sz="2200" dirty="0"/>
          </a:p>
          <a:p>
            <a:pPr lvl="1"/>
            <a:endParaRPr lang="en-US" dirty="0"/>
          </a:p>
        </p:txBody>
      </p:sp>
      <p:sp>
        <p:nvSpPr>
          <p:cNvPr id="4" name="Footer Placeholder 3"/>
          <p:cNvSpPr>
            <a:spLocks noGrp="1"/>
          </p:cNvSpPr>
          <p:nvPr>
            <p:ph type="ftr" sz="quarter" idx="11"/>
          </p:nvPr>
        </p:nvSpPr>
        <p:spPr/>
        <p:txBody>
          <a:bodyPr/>
          <a:lstStyle/>
          <a:p>
            <a:r>
              <a:rPr lang="en-US" b="1" smtClean="0"/>
              <a:t>The UCSF Double Helix Curriculum: </a:t>
            </a:r>
          </a:p>
          <a:p>
            <a:r>
              <a:rPr lang="en-US" smtClean="0"/>
              <a:t>Transformation of High-Performing Primary Care in Education</a:t>
            </a:r>
            <a:endParaRPr lang="en-US" dirty="0"/>
          </a:p>
        </p:txBody>
      </p:sp>
      <p:sp>
        <p:nvSpPr>
          <p:cNvPr id="5" name="Rectangle 4"/>
          <p:cNvSpPr/>
          <p:nvPr/>
        </p:nvSpPr>
        <p:spPr>
          <a:xfrm>
            <a:off x="6172200" y="5943600"/>
            <a:ext cx="2147042" cy="276999"/>
          </a:xfrm>
          <a:prstGeom prst="rect">
            <a:avLst/>
          </a:prstGeom>
        </p:spPr>
        <p:txBody>
          <a:bodyPr wrap="none">
            <a:spAutoFit/>
          </a:bodyPr>
          <a:lstStyle/>
          <a:p>
            <a:pPr algn="r"/>
            <a:r>
              <a:rPr lang="en-US" sz="1200" dirty="0">
                <a:solidFill>
                  <a:srgbClr val="7F7F7F"/>
                </a:solidFill>
              </a:rPr>
              <a:t>SF Department of Public Health</a:t>
            </a:r>
          </a:p>
        </p:txBody>
      </p:sp>
    </p:spTree>
    <p:extLst>
      <p:ext uri="{BB962C8B-B14F-4D97-AF65-F5344CB8AC3E}">
        <p14:creationId xmlns:p14="http://schemas.microsoft.com/office/powerpoint/2010/main" val="3433702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Cultural Humility and Health Care Disparities </a:t>
            </a:r>
          </a:p>
        </p:txBody>
      </p:sp>
      <p:sp>
        <p:nvSpPr>
          <p:cNvPr id="3" name="Subtitle 2"/>
          <p:cNvSpPr>
            <a:spLocks noGrp="1"/>
          </p:cNvSpPr>
          <p:nvPr>
            <p:ph type="subTitle" idx="1"/>
          </p:nvPr>
        </p:nvSpPr>
        <p:spPr/>
        <p:txBody>
          <a:bodyPr/>
          <a:lstStyle/>
          <a:p>
            <a:r>
              <a:rPr lang="en-US" dirty="0"/>
              <a:t>Adapted from Dr. Ellen Chen’s lecture “Using and Equity Lens in Primary Care Quality Improvement” and UCSF’s Cultural Issues in Pediatric Asthma Care. </a:t>
            </a:r>
          </a:p>
        </p:txBody>
      </p:sp>
      <p:sp>
        <p:nvSpPr>
          <p:cNvPr id="4" name="Footer Placeholder 3"/>
          <p:cNvSpPr>
            <a:spLocks noGrp="1"/>
          </p:cNvSpPr>
          <p:nvPr>
            <p:ph type="ftr" sz="quarter" idx="11"/>
          </p:nvPr>
        </p:nvSpPr>
        <p:spPr>
          <a:xfrm rot="5400000">
            <a:off x="6177210" y="2639060"/>
            <a:ext cx="5186681" cy="365760"/>
          </a:xfrm>
        </p:spPr>
        <p:txBody>
          <a:bodyPr/>
          <a:lstStyle/>
          <a:p>
            <a:r>
              <a:rPr lang="en-US" b="1" dirty="0" smtClean="0"/>
              <a:t>The UCSF Double Helix Curriculum: </a:t>
            </a:r>
          </a:p>
          <a:p>
            <a:r>
              <a:rPr lang="en-US" dirty="0" smtClean="0"/>
              <a:t>Transformation of High-Performing Primary Care in Education</a:t>
            </a:r>
            <a:endParaRPr lang="en-US" dirty="0"/>
          </a:p>
        </p:txBody>
      </p:sp>
    </p:spTree>
    <p:extLst>
      <p:ext uri="{BB962C8B-B14F-4D97-AF65-F5344CB8AC3E}">
        <p14:creationId xmlns:p14="http://schemas.microsoft.com/office/powerpoint/2010/main" val="42390753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Brainstorm!</a:t>
            </a:r>
            <a:br>
              <a:rPr lang="en-US" sz="4000" dirty="0"/>
            </a:br>
            <a:r>
              <a:rPr lang="en-US" sz="2800" dirty="0"/>
              <a:t>What are potential causes of this disparity in stroke mortality rates?</a:t>
            </a:r>
          </a:p>
        </p:txBody>
      </p:sp>
      <p:sp>
        <p:nvSpPr>
          <p:cNvPr id="4" name="Footer Placeholder 3"/>
          <p:cNvSpPr>
            <a:spLocks noGrp="1"/>
          </p:cNvSpPr>
          <p:nvPr>
            <p:ph type="ftr" sz="quarter" idx="11"/>
          </p:nvPr>
        </p:nvSpPr>
        <p:spPr/>
        <p:txBody>
          <a:bodyPr/>
          <a:lstStyle/>
          <a:p>
            <a:r>
              <a:rPr lang="en-US" b="1" smtClean="0"/>
              <a:t>The UCSF Double Helix Curriculum: </a:t>
            </a:r>
          </a:p>
          <a:p>
            <a:r>
              <a:rPr lang="en-US" smtClean="0"/>
              <a:t>Transformation of High-Performing Primary Care in Education</a:t>
            </a:r>
            <a:endParaRPr lang="en-US" dirty="0"/>
          </a:p>
        </p:txBody>
      </p:sp>
      <p:sp>
        <p:nvSpPr>
          <p:cNvPr id="5" name="Rectangle 3"/>
          <p:cNvSpPr txBox="1">
            <a:spLocks noChangeArrowheads="1"/>
          </p:cNvSpPr>
          <p:nvPr/>
        </p:nvSpPr>
        <p:spPr>
          <a:xfrm>
            <a:off x="152400" y="1676400"/>
            <a:ext cx="4038600" cy="453390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nSpc>
                <a:spcPct val="90000"/>
              </a:lnSpc>
              <a:defRPr/>
            </a:pPr>
            <a:r>
              <a:rPr lang="en-US" sz="2000" smtClean="0"/>
              <a:t>Safe exercise options</a:t>
            </a:r>
          </a:p>
          <a:p>
            <a:pPr>
              <a:lnSpc>
                <a:spcPct val="90000"/>
              </a:lnSpc>
              <a:defRPr/>
            </a:pPr>
            <a:r>
              <a:rPr lang="en-US" sz="2000" smtClean="0"/>
              <a:t>Healthy food choices</a:t>
            </a:r>
          </a:p>
          <a:p>
            <a:pPr>
              <a:lnSpc>
                <a:spcPct val="90000"/>
              </a:lnSpc>
              <a:defRPr/>
            </a:pPr>
            <a:r>
              <a:rPr lang="en-US" sz="2000" smtClean="0"/>
              <a:t>Target tobacco ads vs. target public health education</a:t>
            </a:r>
          </a:p>
          <a:p>
            <a:pPr>
              <a:lnSpc>
                <a:spcPct val="90000"/>
              </a:lnSpc>
              <a:defRPr/>
            </a:pPr>
            <a:r>
              <a:rPr lang="en-US" sz="2000" smtClean="0"/>
              <a:t>Lifestyle choices</a:t>
            </a:r>
          </a:p>
          <a:p>
            <a:pPr>
              <a:lnSpc>
                <a:spcPct val="90000"/>
              </a:lnSpc>
              <a:defRPr/>
            </a:pPr>
            <a:r>
              <a:rPr lang="en-US" sz="2000" smtClean="0"/>
              <a:t>Stress</a:t>
            </a:r>
          </a:p>
          <a:p>
            <a:pPr>
              <a:lnSpc>
                <a:spcPct val="90000"/>
              </a:lnSpc>
              <a:defRPr/>
            </a:pPr>
            <a:r>
              <a:rPr lang="en-US" sz="2000" smtClean="0"/>
              <a:t>Employment</a:t>
            </a:r>
          </a:p>
          <a:p>
            <a:pPr>
              <a:lnSpc>
                <a:spcPct val="90000"/>
              </a:lnSpc>
              <a:defRPr/>
            </a:pPr>
            <a:r>
              <a:rPr lang="en-US" sz="2000" smtClean="0"/>
              <a:t>Housing</a:t>
            </a:r>
          </a:p>
          <a:p>
            <a:pPr>
              <a:lnSpc>
                <a:spcPct val="90000"/>
              </a:lnSpc>
              <a:defRPr/>
            </a:pPr>
            <a:r>
              <a:rPr lang="en-US" sz="2000" smtClean="0"/>
              <a:t>Genetics</a:t>
            </a:r>
          </a:p>
          <a:p>
            <a:pPr>
              <a:lnSpc>
                <a:spcPct val="90000"/>
              </a:lnSpc>
              <a:defRPr/>
            </a:pPr>
            <a:r>
              <a:rPr lang="en-US" sz="2000" smtClean="0"/>
              <a:t>SES/ literacy</a:t>
            </a:r>
          </a:p>
          <a:p>
            <a:pPr>
              <a:lnSpc>
                <a:spcPct val="90000"/>
              </a:lnSpc>
              <a:defRPr/>
            </a:pPr>
            <a:endParaRPr lang="en-US" sz="2000" smtClean="0"/>
          </a:p>
          <a:p>
            <a:pPr>
              <a:lnSpc>
                <a:spcPct val="90000"/>
              </a:lnSpc>
              <a:defRPr/>
            </a:pPr>
            <a:endParaRPr lang="en-US" sz="2000" dirty="0" smtClean="0"/>
          </a:p>
        </p:txBody>
      </p:sp>
      <p:sp>
        <p:nvSpPr>
          <p:cNvPr id="6" name="Rectangle 4"/>
          <p:cNvSpPr txBox="1">
            <a:spLocks noChangeArrowheads="1"/>
          </p:cNvSpPr>
          <p:nvPr/>
        </p:nvSpPr>
        <p:spPr>
          <a:xfrm>
            <a:off x="4343400" y="1676400"/>
            <a:ext cx="4038600" cy="4533900"/>
          </a:xfrm>
          <a:prstGeom prst="rect">
            <a:avLst/>
          </a:prstGeom>
        </p:spPr>
        <p:txBody>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nSpc>
                <a:spcPct val="90000"/>
              </a:lnSpc>
              <a:defRPr/>
            </a:pPr>
            <a:r>
              <a:rPr lang="en-US" sz="2000" dirty="0" smtClean="0"/>
              <a:t>Primary care access and use</a:t>
            </a:r>
          </a:p>
          <a:p>
            <a:pPr>
              <a:lnSpc>
                <a:spcPct val="90000"/>
              </a:lnSpc>
              <a:defRPr/>
            </a:pPr>
            <a:r>
              <a:rPr lang="en-US" sz="2000" dirty="0" smtClean="0"/>
              <a:t>Primary care quality for hyperlipidemia, HTN, DM, tobacco counseling</a:t>
            </a:r>
          </a:p>
          <a:p>
            <a:pPr>
              <a:lnSpc>
                <a:spcPct val="90000"/>
              </a:lnSpc>
              <a:defRPr/>
            </a:pPr>
            <a:r>
              <a:rPr lang="en-US" sz="2000" dirty="0" smtClean="0"/>
              <a:t>Medication education/access</a:t>
            </a:r>
          </a:p>
          <a:p>
            <a:pPr>
              <a:lnSpc>
                <a:spcPct val="90000"/>
              </a:lnSpc>
              <a:defRPr/>
            </a:pPr>
            <a:r>
              <a:rPr lang="en-US" sz="2000" dirty="0" smtClean="0"/>
              <a:t>Language access</a:t>
            </a:r>
          </a:p>
          <a:p>
            <a:pPr>
              <a:lnSpc>
                <a:spcPct val="90000"/>
              </a:lnSpc>
              <a:defRPr/>
            </a:pPr>
            <a:r>
              <a:rPr lang="en-US" sz="2000" dirty="0" smtClean="0"/>
              <a:t>Health literacy</a:t>
            </a:r>
          </a:p>
          <a:p>
            <a:pPr>
              <a:lnSpc>
                <a:spcPct val="90000"/>
              </a:lnSpc>
              <a:defRPr/>
            </a:pPr>
            <a:r>
              <a:rPr lang="en-US" sz="2000" dirty="0" smtClean="0"/>
              <a:t>Diagnosis and treatment of TIA/ CVA</a:t>
            </a:r>
          </a:p>
          <a:p>
            <a:pPr>
              <a:lnSpc>
                <a:spcPct val="90000"/>
              </a:lnSpc>
              <a:defRPr/>
            </a:pPr>
            <a:r>
              <a:rPr lang="en-US" sz="2000" dirty="0" smtClean="0"/>
              <a:t>Access to acute interventions</a:t>
            </a:r>
          </a:p>
          <a:p>
            <a:pPr>
              <a:lnSpc>
                <a:spcPct val="90000"/>
              </a:lnSpc>
              <a:defRPr/>
            </a:pPr>
            <a:r>
              <a:rPr lang="en-US" sz="2000" dirty="0" smtClean="0"/>
              <a:t>Referral to carotid </a:t>
            </a:r>
            <a:r>
              <a:rPr lang="en-US" sz="2000" dirty="0" err="1" smtClean="0"/>
              <a:t>endarterectomy</a:t>
            </a:r>
            <a:endParaRPr lang="en-US" sz="2000" dirty="0" smtClean="0"/>
          </a:p>
        </p:txBody>
      </p:sp>
    </p:spTree>
    <p:extLst>
      <p:ext uri="{BB962C8B-B14F-4D97-AF65-F5344CB8AC3E}">
        <p14:creationId xmlns:p14="http://schemas.microsoft.com/office/powerpoint/2010/main" val="1325865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2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20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20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20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20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20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txEl>
                                              <p:pRg st="0" end="0"/>
                                            </p:txEl>
                                          </p:spTgt>
                                        </p:tgtEl>
                                        <p:attrNameLst>
                                          <p:attrName>style.visibility</p:attrName>
                                        </p:attrNameLst>
                                      </p:cBhvr>
                                      <p:to>
                                        <p:strVal val="visible"/>
                                      </p:to>
                                    </p:set>
                                    <p:animEffect transition="in" filter="fade">
                                      <p:cBhvr>
                                        <p:cTn id="52" dur="2000"/>
                                        <p:tgtEl>
                                          <p:spTgt spid="6">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
                                            <p:txEl>
                                              <p:pRg st="1" end="1"/>
                                            </p:txEl>
                                          </p:spTgt>
                                        </p:tgtEl>
                                        <p:attrNameLst>
                                          <p:attrName>style.visibility</p:attrName>
                                        </p:attrNameLst>
                                      </p:cBhvr>
                                      <p:to>
                                        <p:strVal val="visible"/>
                                      </p:to>
                                    </p:set>
                                    <p:animEffect transition="in" filter="fade">
                                      <p:cBhvr>
                                        <p:cTn id="57" dur="2000"/>
                                        <p:tgtEl>
                                          <p:spTgt spid="6">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6">
                                            <p:txEl>
                                              <p:pRg st="2" end="2"/>
                                            </p:txEl>
                                          </p:spTgt>
                                        </p:tgtEl>
                                        <p:attrNameLst>
                                          <p:attrName>style.visibility</p:attrName>
                                        </p:attrNameLst>
                                      </p:cBhvr>
                                      <p:to>
                                        <p:strVal val="visible"/>
                                      </p:to>
                                    </p:set>
                                    <p:animEffect transition="in" filter="fade">
                                      <p:cBhvr>
                                        <p:cTn id="62" dur="2000"/>
                                        <p:tgtEl>
                                          <p:spTgt spid="6">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6">
                                            <p:txEl>
                                              <p:pRg st="3" end="3"/>
                                            </p:txEl>
                                          </p:spTgt>
                                        </p:tgtEl>
                                        <p:attrNameLst>
                                          <p:attrName>style.visibility</p:attrName>
                                        </p:attrNameLst>
                                      </p:cBhvr>
                                      <p:to>
                                        <p:strVal val="visible"/>
                                      </p:to>
                                    </p:set>
                                    <p:animEffect transition="in" filter="fade">
                                      <p:cBhvr>
                                        <p:cTn id="67" dur="2000"/>
                                        <p:tgtEl>
                                          <p:spTgt spid="6">
                                            <p:txEl>
                                              <p:pRg st="3" end="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6">
                                            <p:txEl>
                                              <p:pRg st="4" end="4"/>
                                            </p:txEl>
                                          </p:spTgt>
                                        </p:tgtEl>
                                        <p:attrNameLst>
                                          <p:attrName>style.visibility</p:attrName>
                                        </p:attrNameLst>
                                      </p:cBhvr>
                                      <p:to>
                                        <p:strVal val="visible"/>
                                      </p:to>
                                    </p:set>
                                    <p:animEffect transition="in" filter="fade">
                                      <p:cBhvr>
                                        <p:cTn id="72" dur="2000"/>
                                        <p:tgtEl>
                                          <p:spTgt spid="6">
                                            <p:txEl>
                                              <p:pRg st="4" end="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6">
                                            <p:txEl>
                                              <p:pRg st="5" end="5"/>
                                            </p:txEl>
                                          </p:spTgt>
                                        </p:tgtEl>
                                        <p:attrNameLst>
                                          <p:attrName>style.visibility</p:attrName>
                                        </p:attrNameLst>
                                      </p:cBhvr>
                                      <p:to>
                                        <p:strVal val="visible"/>
                                      </p:to>
                                    </p:set>
                                    <p:animEffect transition="in" filter="fade">
                                      <p:cBhvr>
                                        <p:cTn id="77" dur="2000"/>
                                        <p:tgtEl>
                                          <p:spTgt spid="6">
                                            <p:txEl>
                                              <p:pRg st="5" end="5"/>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6">
                                            <p:txEl>
                                              <p:pRg st="6" end="6"/>
                                            </p:txEl>
                                          </p:spTgt>
                                        </p:tgtEl>
                                        <p:attrNameLst>
                                          <p:attrName>style.visibility</p:attrName>
                                        </p:attrNameLst>
                                      </p:cBhvr>
                                      <p:to>
                                        <p:strVal val="visible"/>
                                      </p:to>
                                    </p:set>
                                    <p:animEffect transition="in" filter="fade">
                                      <p:cBhvr>
                                        <p:cTn id="82" dur="2000"/>
                                        <p:tgtEl>
                                          <p:spTgt spid="6">
                                            <p:txEl>
                                              <p:pRg st="6" end="6"/>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6">
                                            <p:txEl>
                                              <p:pRg st="7" end="7"/>
                                            </p:txEl>
                                          </p:spTgt>
                                        </p:tgtEl>
                                        <p:attrNameLst>
                                          <p:attrName>style.visibility</p:attrName>
                                        </p:attrNameLst>
                                      </p:cBhvr>
                                      <p:to>
                                        <p:strVal val="visible"/>
                                      </p:to>
                                    </p:set>
                                    <p:animEffect transition="in" filter="fade">
                                      <p:cBhvr>
                                        <p:cTn id="87" dur="20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HCD: What is known so far?</a:t>
            </a:r>
          </a:p>
        </p:txBody>
      </p:sp>
      <p:sp>
        <p:nvSpPr>
          <p:cNvPr id="3" name="Content Placeholder 2"/>
          <p:cNvSpPr>
            <a:spLocks noGrp="1"/>
          </p:cNvSpPr>
          <p:nvPr>
            <p:ph idx="1"/>
          </p:nvPr>
        </p:nvSpPr>
        <p:spPr/>
        <p:txBody>
          <a:bodyPr/>
          <a:lstStyle/>
          <a:p>
            <a:pPr>
              <a:lnSpc>
                <a:spcPct val="80000"/>
              </a:lnSpc>
              <a:defRPr/>
            </a:pPr>
            <a:r>
              <a:rPr lang="en-US" dirty="0"/>
              <a:t>There are differences in the </a:t>
            </a:r>
            <a:r>
              <a:rPr lang="en-US" i="1" dirty="0"/>
              <a:t>process</a:t>
            </a:r>
            <a:r>
              <a:rPr lang="en-US" dirty="0"/>
              <a:t> of health care for racial and ethnic minorities.</a:t>
            </a:r>
          </a:p>
          <a:p>
            <a:pPr>
              <a:lnSpc>
                <a:spcPct val="80000"/>
              </a:lnSpc>
              <a:defRPr/>
            </a:pPr>
            <a:endParaRPr lang="en-US" dirty="0"/>
          </a:p>
          <a:p>
            <a:pPr>
              <a:lnSpc>
                <a:spcPct val="80000"/>
              </a:lnSpc>
              <a:defRPr/>
            </a:pPr>
            <a:r>
              <a:rPr lang="en-US" dirty="0"/>
              <a:t>Multiple studies have documented differences in care:  A study of 17,400 Medicare patients presenting with TIA showed </a:t>
            </a:r>
          </a:p>
          <a:p>
            <a:pPr lvl="1">
              <a:lnSpc>
                <a:spcPct val="80000"/>
              </a:lnSpc>
              <a:defRPr/>
            </a:pPr>
            <a:r>
              <a:rPr lang="en-US" dirty="0"/>
              <a:t>African Americans were 83% as likely as whites to receive noninvasive </a:t>
            </a:r>
            <a:r>
              <a:rPr lang="en-US" dirty="0" err="1"/>
              <a:t>cerebrovasular</a:t>
            </a:r>
            <a:r>
              <a:rPr lang="en-US" dirty="0"/>
              <a:t> imaging.  </a:t>
            </a:r>
          </a:p>
          <a:p>
            <a:pPr lvl="1">
              <a:lnSpc>
                <a:spcPct val="80000"/>
              </a:lnSpc>
              <a:defRPr/>
            </a:pPr>
            <a:r>
              <a:rPr lang="en-US" dirty="0"/>
              <a:t>Those who did were 54% as likely to receive noninvasive cerebral angiography.  </a:t>
            </a:r>
          </a:p>
          <a:p>
            <a:pPr lvl="1">
              <a:lnSpc>
                <a:spcPct val="80000"/>
              </a:lnSpc>
              <a:defRPr/>
            </a:pPr>
            <a:r>
              <a:rPr lang="en-US" dirty="0"/>
              <a:t>Among this last group, the odds ratio of African Americans receiving carotid </a:t>
            </a:r>
            <a:r>
              <a:rPr lang="en-US" dirty="0" err="1"/>
              <a:t>endarterectomy</a:t>
            </a:r>
            <a:r>
              <a:rPr lang="en-US" dirty="0"/>
              <a:t> was 0.27.</a:t>
            </a:r>
          </a:p>
          <a:p>
            <a:pPr lvl="1">
              <a:lnSpc>
                <a:spcPct val="80000"/>
              </a:lnSpc>
              <a:defRPr/>
            </a:pPr>
            <a:r>
              <a:rPr lang="en-US" dirty="0"/>
              <a:t>The study adjusted for comorbid illness, ability to pay, and other demographic variables. </a:t>
            </a:r>
          </a:p>
        </p:txBody>
      </p:sp>
      <p:sp>
        <p:nvSpPr>
          <p:cNvPr id="4" name="Footer Placeholder 3"/>
          <p:cNvSpPr>
            <a:spLocks noGrp="1"/>
          </p:cNvSpPr>
          <p:nvPr>
            <p:ph type="ftr" sz="quarter" idx="11"/>
          </p:nvPr>
        </p:nvSpPr>
        <p:spPr/>
        <p:txBody>
          <a:bodyPr/>
          <a:lstStyle/>
          <a:p>
            <a:r>
              <a:rPr lang="en-US" b="1" smtClean="0"/>
              <a:t>The UCSF Double Helix Curriculum: </a:t>
            </a:r>
          </a:p>
          <a:p>
            <a:r>
              <a:rPr lang="en-US" smtClean="0"/>
              <a:t>Transformation of High-Performing Primary Care in Education</a:t>
            </a:r>
            <a:endParaRPr lang="en-US" dirty="0"/>
          </a:p>
        </p:txBody>
      </p:sp>
      <p:sp>
        <p:nvSpPr>
          <p:cNvPr id="5" name="Text Box 4"/>
          <p:cNvSpPr txBox="1">
            <a:spLocks noChangeArrowheads="1"/>
          </p:cNvSpPr>
          <p:nvPr/>
        </p:nvSpPr>
        <p:spPr bwMode="auto">
          <a:xfrm>
            <a:off x="7262801" y="5943600"/>
            <a:ext cx="1042999" cy="276999"/>
          </a:xfrm>
          <a:prstGeom prst="rect">
            <a:avLst/>
          </a:prstGeom>
          <a:noFill/>
          <a:ln w="9525">
            <a:noFill/>
            <a:miter lim="800000"/>
            <a:headEnd/>
            <a:tailEnd/>
          </a:ln>
        </p:spPr>
        <p:txBody>
          <a:bodyPr wrap="none">
            <a:spAutoFit/>
          </a:bodyPr>
          <a:lstStyle/>
          <a:p>
            <a:pPr algn="r"/>
            <a:r>
              <a:rPr lang="en-US" sz="1200" dirty="0">
                <a:solidFill>
                  <a:srgbClr val="7F7F7F"/>
                </a:solidFill>
              </a:rPr>
              <a:t>Mitchell 2000</a:t>
            </a:r>
          </a:p>
        </p:txBody>
      </p:sp>
    </p:spTree>
    <p:extLst>
      <p:ext uri="{BB962C8B-B14F-4D97-AF65-F5344CB8AC3E}">
        <p14:creationId xmlns:p14="http://schemas.microsoft.com/office/powerpoint/2010/main" val="361203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Unequal </a:t>
            </a:r>
            <a:r>
              <a:rPr lang="en-US" sz="4000" dirty="0" smtClean="0"/>
              <a:t>Treatment</a:t>
            </a:r>
            <a:br>
              <a:rPr lang="en-US" sz="4000" dirty="0" smtClean="0"/>
            </a:br>
            <a:r>
              <a:rPr lang="en-US" sz="2400" dirty="0"/>
              <a:t>Confronting Racial and Ethnic Disparities in Healthcare</a:t>
            </a:r>
          </a:p>
        </p:txBody>
      </p:sp>
      <p:sp>
        <p:nvSpPr>
          <p:cNvPr id="3" name="Content Placeholder 2"/>
          <p:cNvSpPr>
            <a:spLocks noGrp="1"/>
          </p:cNvSpPr>
          <p:nvPr>
            <p:ph idx="1"/>
          </p:nvPr>
        </p:nvSpPr>
        <p:spPr/>
        <p:txBody>
          <a:bodyPr/>
          <a:lstStyle/>
          <a:p>
            <a:pPr>
              <a:defRPr/>
            </a:pPr>
            <a:r>
              <a:rPr lang="en-US" dirty="0"/>
              <a:t>In 2002, the Institute of Medicine released this report, reviewing the evidence that racial and ethnic minorities receive lower quality of care, even when socioeconomic and access-related factors are controlled.</a:t>
            </a:r>
          </a:p>
          <a:p>
            <a:pPr>
              <a:defRPr/>
            </a:pPr>
            <a:endParaRPr lang="en-US" dirty="0"/>
          </a:p>
          <a:p>
            <a:pPr>
              <a:defRPr/>
            </a:pPr>
            <a:r>
              <a:rPr lang="en-US" dirty="0"/>
              <a:t>Race and ethnicity are predictors of the quality of healthcare received.</a:t>
            </a:r>
          </a:p>
          <a:p>
            <a:pPr marL="114300" indent="0">
              <a:buNone/>
              <a:defRPr/>
            </a:pPr>
            <a:endParaRPr lang="en-US" dirty="0"/>
          </a:p>
          <a:p>
            <a:pPr>
              <a:defRPr/>
            </a:pPr>
            <a:r>
              <a:rPr lang="en-US" u="sng" dirty="0"/>
              <a:t>http://</a:t>
            </a:r>
            <a:r>
              <a:rPr lang="en-US" u="sng" dirty="0" err="1"/>
              <a:t>www.iom.edu</a:t>
            </a:r>
            <a:r>
              <a:rPr lang="en-US" u="sng" dirty="0"/>
              <a:t>/Reports/2002/Unequal-Treatment-Confronting-Racial-and-Ethnic-Disparities-in-Health-</a:t>
            </a:r>
            <a:r>
              <a:rPr lang="en-US" u="sng" dirty="0" smtClean="0"/>
              <a:t>Care.aspx</a:t>
            </a:r>
            <a:endParaRPr lang="en-US" dirty="0"/>
          </a:p>
        </p:txBody>
      </p:sp>
      <p:sp>
        <p:nvSpPr>
          <p:cNvPr id="4" name="Footer Placeholder 3"/>
          <p:cNvSpPr>
            <a:spLocks noGrp="1"/>
          </p:cNvSpPr>
          <p:nvPr>
            <p:ph type="ftr" sz="quarter" idx="11"/>
          </p:nvPr>
        </p:nvSpPr>
        <p:spPr/>
        <p:txBody>
          <a:bodyPr/>
          <a:lstStyle/>
          <a:p>
            <a:r>
              <a:rPr lang="en-US" b="1" smtClean="0"/>
              <a:t>The UCSF Double Helix Curriculum: </a:t>
            </a:r>
          </a:p>
          <a:p>
            <a:r>
              <a:rPr lang="en-US" smtClean="0"/>
              <a:t>Transformation of High-Performing Primary Care in Education</a:t>
            </a:r>
            <a:endParaRPr lang="en-US" dirty="0"/>
          </a:p>
        </p:txBody>
      </p:sp>
      <p:sp>
        <p:nvSpPr>
          <p:cNvPr id="5" name="Text Box 4"/>
          <p:cNvSpPr txBox="1">
            <a:spLocks noChangeArrowheads="1"/>
          </p:cNvSpPr>
          <p:nvPr/>
        </p:nvSpPr>
        <p:spPr bwMode="auto">
          <a:xfrm>
            <a:off x="6400800" y="5943600"/>
            <a:ext cx="1838965" cy="276999"/>
          </a:xfrm>
          <a:prstGeom prst="rect">
            <a:avLst/>
          </a:prstGeom>
          <a:noFill/>
          <a:ln w="9525">
            <a:noFill/>
            <a:miter lim="800000"/>
            <a:headEnd/>
            <a:tailEnd/>
          </a:ln>
        </p:spPr>
        <p:txBody>
          <a:bodyPr wrap="none">
            <a:spAutoFit/>
          </a:bodyPr>
          <a:lstStyle/>
          <a:p>
            <a:pPr algn="r"/>
            <a:r>
              <a:rPr lang="en-US" sz="1200" dirty="0">
                <a:solidFill>
                  <a:srgbClr val="7F7F7F"/>
                </a:solidFill>
              </a:rPr>
              <a:t>Institute of Medicine 2002</a:t>
            </a:r>
          </a:p>
        </p:txBody>
      </p:sp>
    </p:spTree>
    <p:extLst>
      <p:ext uri="{BB962C8B-B14F-4D97-AF65-F5344CB8AC3E}">
        <p14:creationId xmlns:p14="http://schemas.microsoft.com/office/powerpoint/2010/main" val="38381132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Health Care Disparities Model</a:t>
            </a:r>
            <a:endParaRPr lang="en-US" dirty="0"/>
          </a:p>
        </p:txBody>
      </p:sp>
      <p:sp>
        <p:nvSpPr>
          <p:cNvPr id="4" name="Footer Placeholder 3"/>
          <p:cNvSpPr>
            <a:spLocks noGrp="1"/>
          </p:cNvSpPr>
          <p:nvPr>
            <p:ph type="ftr" sz="quarter" idx="11"/>
          </p:nvPr>
        </p:nvSpPr>
        <p:spPr/>
        <p:txBody>
          <a:bodyPr/>
          <a:lstStyle/>
          <a:p>
            <a:r>
              <a:rPr lang="en-US" b="1" smtClean="0"/>
              <a:t>The UCSF Double Helix Curriculum: </a:t>
            </a:r>
          </a:p>
          <a:p>
            <a:r>
              <a:rPr lang="en-US" smtClean="0"/>
              <a:t>Transformation of High-Performing Primary Care in Education</a:t>
            </a:r>
            <a:endParaRPr lang="en-US" dirty="0"/>
          </a:p>
        </p:txBody>
      </p:sp>
      <p:sp>
        <p:nvSpPr>
          <p:cNvPr id="5" name="Text Box 3"/>
          <p:cNvSpPr txBox="1">
            <a:spLocks noChangeArrowheads="1"/>
          </p:cNvSpPr>
          <p:nvPr/>
        </p:nvSpPr>
        <p:spPr bwMode="auto">
          <a:xfrm>
            <a:off x="685800" y="5449669"/>
            <a:ext cx="7620000" cy="646331"/>
          </a:xfrm>
          <a:prstGeom prst="rect">
            <a:avLst/>
          </a:prstGeom>
          <a:noFill/>
          <a:ln w="9525">
            <a:noFill/>
            <a:miter lim="800000"/>
            <a:headEnd/>
            <a:tailEnd/>
          </a:ln>
        </p:spPr>
        <p:txBody>
          <a:bodyPr>
            <a:spAutoFit/>
          </a:bodyPr>
          <a:lstStyle/>
          <a:p>
            <a:pPr algn="r">
              <a:spcBef>
                <a:spcPct val="50000"/>
              </a:spcBef>
            </a:pPr>
            <a:r>
              <a:rPr lang="en-US" sz="1200" dirty="0">
                <a:solidFill>
                  <a:srgbClr val="7F7F7F"/>
                </a:solidFill>
              </a:rPr>
              <a:t>Source: Gomes, C. and McGuire T.G. 2001. Identifying the sources of racial and ethnic disparities in health care use. Unpublished manuscript cited in: IOM,. 2002. </a:t>
            </a:r>
            <a:r>
              <a:rPr lang="en-US" sz="1200" i="1" dirty="0">
                <a:solidFill>
                  <a:srgbClr val="7F7F7F"/>
                </a:solidFill>
              </a:rPr>
              <a:t>Unequal Treatment: Confronting Racial and Ethnic Disparities in Health Care</a:t>
            </a:r>
            <a:r>
              <a:rPr lang="en-US" sz="1200" dirty="0">
                <a:solidFill>
                  <a:srgbClr val="7F7F7F"/>
                </a:solidFill>
              </a:rPr>
              <a:t>. </a:t>
            </a:r>
            <a:r>
              <a:rPr lang="en-US" sz="1200" dirty="0" err="1">
                <a:solidFill>
                  <a:srgbClr val="7F7F7F"/>
                </a:solidFill>
              </a:rPr>
              <a:t>Smedley</a:t>
            </a:r>
            <a:r>
              <a:rPr lang="en-US" sz="1200" dirty="0">
                <a:solidFill>
                  <a:srgbClr val="7F7F7F"/>
                </a:solidFill>
              </a:rPr>
              <a:t>, B., A. </a:t>
            </a:r>
            <a:r>
              <a:rPr lang="en-US" sz="1200" dirty="0" err="1">
                <a:solidFill>
                  <a:srgbClr val="7F7F7F"/>
                </a:solidFill>
              </a:rPr>
              <a:t>Stith</a:t>
            </a:r>
            <a:r>
              <a:rPr lang="en-US" sz="1200" dirty="0">
                <a:solidFill>
                  <a:srgbClr val="7F7F7F"/>
                </a:solidFill>
              </a:rPr>
              <a:t> and A. Nelson, eds. Washington DC: National Academy Press </a:t>
            </a:r>
          </a:p>
        </p:txBody>
      </p:sp>
      <p:sp>
        <p:nvSpPr>
          <p:cNvPr id="6" name="Text Box 4"/>
          <p:cNvSpPr txBox="1">
            <a:spLocks noChangeArrowheads="1"/>
          </p:cNvSpPr>
          <p:nvPr/>
        </p:nvSpPr>
        <p:spPr bwMode="auto">
          <a:xfrm>
            <a:off x="339725" y="5303838"/>
            <a:ext cx="184150" cy="274637"/>
          </a:xfrm>
          <a:prstGeom prst="rect">
            <a:avLst/>
          </a:prstGeom>
          <a:noFill/>
          <a:ln w="9525">
            <a:noFill/>
            <a:miter lim="800000"/>
            <a:headEnd/>
            <a:tailEnd/>
          </a:ln>
        </p:spPr>
        <p:txBody>
          <a:bodyPr wrap="none">
            <a:spAutoFit/>
          </a:bodyPr>
          <a:lstStyle/>
          <a:p>
            <a:endParaRPr lang="en-US" sz="1200"/>
          </a:p>
        </p:txBody>
      </p:sp>
      <p:sp>
        <p:nvSpPr>
          <p:cNvPr id="7" name="Rectangle 5"/>
          <p:cNvSpPr>
            <a:spLocks noChangeArrowheads="1"/>
          </p:cNvSpPr>
          <p:nvPr/>
        </p:nvSpPr>
        <p:spPr bwMode="auto">
          <a:xfrm>
            <a:off x="5095875" y="1849438"/>
            <a:ext cx="1911350" cy="2792412"/>
          </a:xfrm>
          <a:prstGeom prst="rect">
            <a:avLst/>
          </a:prstGeom>
          <a:solidFill>
            <a:schemeClr val="folHlink">
              <a:alpha val="50195"/>
            </a:schemeClr>
          </a:solidFill>
          <a:ln w="9525">
            <a:solidFill>
              <a:schemeClr val="tx1"/>
            </a:solidFill>
            <a:miter lim="800000"/>
            <a:headEnd/>
            <a:tailEnd/>
          </a:ln>
        </p:spPr>
        <p:txBody>
          <a:bodyPr wrap="none" anchor="ctr"/>
          <a:lstStyle/>
          <a:p>
            <a:endParaRPr lang="en-US"/>
          </a:p>
        </p:txBody>
      </p:sp>
      <p:sp>
        <p:nvSpPr>
          <p:cNvPr id="8" name="Text Box 6"/>
          <p:cNvSpPr txBox="1">
            <a:spLocks noChangeArrowheads="1"/>
          </p:cNvSpPr>
          <p:nvPr/>
        </p:nvSpPr>
        <p:spPr bwMode="auto">
          <a:xfrm rot="16200000">
            <a:off x="198437" y="4130676"/>
            <a:ext cx="1014413" cy="182562"/>
          </a:xfrm>
          <a:prstGeom prst="rect">
            <a:avLst/>
          </a:prstGeom>
          <a:noFill/>
          <a:ln w="9525">
            <a:noFill/>
            <a:miter lim="800000"/>
            <a:headEnd/>
            <a:tailEnd/>
          </a:ln>
        </p:spPr>
        <p:txBody>
          <a:bodyPr wrap="none" lIns="0" tIns="0" rIns="0" bIns="0">
            <a:spAutoFit/>
          </a:bodyPr>
          <a:lstStyle/>
          <a:p>
            <a:r>
              <a:rPr lang="en-US" sz="1200"/>
              <a:t>Quality of Care</a:t>
            </a:r>
          </a:p>
        </p:txBody>
      </p:sp>
      <p:sp>
        <p:nvSpPr>
          <p:cNvPr id="9" name="Line 7"/>
          <p:cNvSpPr>
            <a:spLocks noChangeShapeType="1"/>
          </p:cNvSpPr>
          <p:nvPr/>
        </p:nvSpPr>
        <p:spPr bwMode="auto">
          <a:xfrm flipV="1">
            <a:off x="728663" y="2200275"/>
            <a:ext cx="0" cy="1387475"/>
          </a:xfrm>
          <a:prstGeom prst="line">
            <a:avLst/>
          </a:prstGeom>
          <a:noFill/>
          <a:ln w="19050">
            <a:solidFill>
              <a:schemeClr val="tx1"/>
            </a:solidFill>
            <a:round/>
            <a:headEnd/>
            <a:tailEnd type="triangle" w="med" len="med"/>
          </a:ln>
        </p:spPr>
        <p:txBody>
          <a:bodyPr/>
          <a:lstStyle/>
          <a:p>
            <a:endParaRPr lang="en-US"/>
          </a:p>
        </p:txBody>
      </p:sp>
      <p:sp>
        <p:nvSpPr>
          <p:cNvPr id="10" name="Rectangle 8"/>
          <p:cNvSpPr>
            <a:spLocks noChangeArrowheads="1"/>
          </p:cNvSpPr>
          <p:nvPr/>
        </p:nvSpPr>
        <p:spPr bwMode="auto">
          <a:xfrm>
            <a:off x="1352550" y="2697163"/>
            <a:ext cx="800100" cy="2028825"/>
          </a:xfrm>
          <a:prstGeom prst="rect">
            <a:avLst/>
          </a:prstGeom>
          <a:solidFill>
            <a:schemeClr val="accent1"/>
          </a:solidFill>
          <a:ln w="9525">
            <a:noFill/>
            <a:miter lim="800000"/>
            <a:headEnd/>
            <a:tailEnd/>
          </a:ln>
        </p:spPr>
        <p:txBody>
          <a:bodyPr wrap="none" lIns="0" tIns="0" rIns="0" bIns="0" anchor="ctr"/>
          <a:lstStyle/>
          <a:p>
            <a:endParaRPr lang="en-US"/>
          </a:p>
        </p:txBody>
      </p:sp>
      <p:sp>
        <p:nvSpPr>
          <p:cNvPr id="11" name="Rectangle 9"/>
          <p:cNvSpPr>
            <a:spLocks noChangeArrowheads="1"/>
          </p:cNvSpPr>
          <p:nvPr/>
        </p:nvSpPr>
        <p:spPr bwMode="auto">
          <a:xfrm>
            <a:off x="2508250" y="3489325"/>
            <a:ext cx="801688" cy="1236663"/>
          </a:xfrm>
          <a:prstGeom prst="rect">
            <a:avLst/>
          </a:prstGeom>
          <a:solidFill>
            <a:schemeClr val="hlink"/>
          </a:solidFill>
          <a:ln w="9525">
            <a:noFill/>
            <a:miter lim="800000"/>
            <a:headEnd/>
            <a:tailEnd/>
          </a:ln>
        </p:spPr>
        <p:txBody>
          <a:bodyPr wrap="none" lIns="0" tIns="0" rIns="0" bIns="0" anchor="ctr"/>
          <a:lstStyle/>
          <a:p>
            <a:endParaRPr lang="en-US"/>
          </a:p>
        </p:txBody>
      </p:sp>
      <p:sp>
        <p:nvSpPr>
          <p:cNvPr id="12" name="Text Box 10"/>
          <p:cNvSpPr txBox="1">
            <a:spLocks noChangeArrowheads="1"/>
          </p:cNvSpPr>
          <p:nvPr/>
        </p:nvSpPr>
        <p:spPr bwMode="auto">
          <a:xfrm>
            <a:off x="2647950" y="3267075"/>
            <a:ext cx="531813" cy="182563"/>
          </a:xfrm>
          <a:prstGeom prst="rect">
            <a:avLst/>
          </a:prstGeom>
          <a:noFill/>
          <a:ln w="9525">
            <a:noFill/>
            <a:miter lim="800000"/>
            <a:headEnd/>
            <a:tailEnd/>
          </a:ln>
        </p:spPr>
        <p:txBody>
          <a:bodyPr wrap="none" lIns="0" tIns="0" rIns="0" bIns="0">
            <a:spAutoFit/>
          </a:bodyPr>
          <a:lstStyle/>
          <a:p>
            <a:r>
              <a:rPr lang="en-US" sz="1200"/>
              <a:t>Minority</a:t>
            </a:r>
          </a:p>
        </p:txBody>
      </p:sp>
      <p:sp>
        <p:nvSpPr>
          <p:cNvPr id="13" name="Text Box 11"/>
          <p:cNvSpPr txBox="1">
            <a:spLocks noChangeArrowheads="1"/>
          </p:cNvSpPr>
          <p:nvPr/>
        </p:nvSpPr>
        <p:spPr bwMode="auto">
          <a:xfrm>
            <a:off x="1314450" y="2486025"/>
            <a:ext cx="860425" cy="182563"/>
          </a:xfrm>
          <a:prstGeom prst="rect">
            <a:avLst/>
          </a:prstGeom>
          <a:noFill/>
          <a:ln w="9525">
            <a:noFill/>
            <a:miter lim="800000"/>
            <a:headEnd/>
            <a:tailEnd/>
          </a:ln>
        </p:spPr>
        <p:txBody>
          <a:bodyPr wrap="none" lIns="0" tIns="0" rIns="0" bIns="0">
            <a:spAutoFit/>
          </a:bodyPr>
          <a:lstStyle/>
          <a:p>
            <a:r>
              <a:rPr lang="en-US" sz="1200"/>
              <a:t>Non-Minority</a:t>
            </a:r>
          </a:p>
        </p:txBody>
      </p:sp>
      <p:sp>
        <p:nvSpPr>
          <p:cNvPr id="14" name="Text Box 12"/>
          <p:cNvSpPr txBox="1">
            <a:spLocks noChangeArrowheads="1"/>
          </p:cNvSpPr>
          <p:nvPr/>
        </p:nvSpPr>
        <p:spPr bwMode="auto">
          <a:xfrm>
            <a:off x="5102225" y="2230438"/>
            <a:ext cx="1943100" cy="549275"/>
          </a:xfrm>
          <a:prstGeom prst="rect">
            <a:avLst/>
          </a:prstGeom>
          <a:noFill/>
          <a:ln w="9525">
            <a:noFill/>
            <a:miter lim="800000"/>
            <a:headEnd/>
            <a:tailEnd/>
          </a:ln>
        </p:spPr>
        <p:txBody>
          <a:bodyPr tIns="91440" bIns="91440" anchor="ctr">
            <a:spAutoFit/>
          </a:bodyPr>
          <a:lstStyle/>
          <a:p>
            <a:r>
              <a:rPr lang="en-US" sz="1200"/>
              <a:t>Clinical Appropriateness</a:t>
            </a:r>
          </a:p>
          <a:p>
            <a:r>
              <a:rPr lang="en-US" sz="1200"/>
              <a:t>and Need</a:t>
            </a:r>
          </a:p>
        </p:txBody>
      </p:sp>
      <p:sp>
        <p:nvSpPr>
          <p:cNvPr id="15" name="Text Box 13"/>
          <p:cNvSpPr txBox="1">
            <a:spLocks noChangeArrowheads="1"/>
          </p:cNvSpPr>
          <p:nvPr/>
        </p:nvSpPr>
        <p:spPr bwMode="auto">
          <a:xfrm>
            <a:off x="5102225" y="2784475"/>
            <a:ext cx="1944688" cy="366713"/>
          </a:xfrm>
          <a:prstGeom prst="rect">
            <a:avLst/>
          </a:prstGeom>
          <a:noFill/>
          <a:ln w="9525">
            <a:noFill/>
            <a:miter lim="800000"/>
            <a:headEnd/>
            <a:tailEnd/>
          </a:ln>
        </p:spPr>
        <p:txBody>
          <a:bodyPr tIns="91440" bIns="91440" anchor="ctr">
            <a:spAutoFit/>
          </a:bodyPr>
          <a:lstStyle/>
          <a:p>
            <a:r>
              <a:rPr lang="en-US" sz="1200"/>
              <a:t>Patient Preferences</a:t>
            </a:r>
          </a:p>
        </p:txBody>
      </p:sp>
      <p:sp>
        <p:nvSpPr>
          <p:cNvPr id="16" name="Text Box 14"/>
          <p:cNvSpPr txBox="1">
            <a:spLocks noChangeArrowheads="1"/>
          </p:cNvSpPr>
          <p:nvPr/>
        </p:nvSpPr>
        <p:spPr bwMode="auto">
          <a:xfrm>
            <a:off x="5102225" y="1852613"/>
            <a:ext cx="1943100" cy="366712"/>
          </a:xfrm>
          <a:prstGeom prst="rect">
            <a:avLst/>
          </a:prstGeom>
          <a:noFill/>
          <a:ln w="9525">
            <a:noFill/>
            <a:miter lim="800000"/>
            <a:headEnd/>
            <a:tailEnd/>
          </a:ln>
        </p:spPr>
        <p:txBody>
          <a:bodyPr tIns="91440" bIns="91440" anchor="ctr">
            <a:spAutoFit/>
          </a:bodyPr>
          <a:lstStyle/>
          <a:p>
            <a:r>
              <a:rPr lang="en-US" sz="1200"/>
              <a:t>Access to Care</a:t>
            </a:r>
          </a:p>
        </p:txBody>
      </p:sp>
      <p:sp>
        <p:nvSpPr>
          <p:cNvPr id="17" name="Text Box 15"/>
          <p:cNvSpPr txBox="1">
            <a:spLocks noChangeArrowheads="1"/>
          </p:cNvSpPr>
          <p:nvPr/>
        </p:nvSpPr>
        <p:spPr bwMode="auto">
          <a:xfrm>
            <a:off x="5102225" y="3182422"/>
            <a:ext cx="1904999" cy="738664"/>
          </a:xfrm>
          <a:prstGeom prst="rect">
            <a:avLst/>
          </a:prstGeom>
          <a:solidFill>
            <a:srgbClr val="FFFF66"/>
          </a:solidFill>
          <a:ln w="9525">
            <a:solidFill>
              <a:schemeClr val="tx1"/>
            </a:solidFill>
            <a:miter lim="800000"/>
            <a:headEnd/>
            <a:tailEnd/>
          </a:ln>
        </p:spPr>
        <p:txBody>
          <a:bodyPr wrap="square" tIns="91440" bIns="91440" anchor="ctr">
            <a:spAutoFit/>
          </a:bodyPr>
          <a:lstStyle/>
          <a:p>
            <a:r>
              <a:rPr lang="en-US" sz="1200" b="1" dirty="0"/>
              <a:t>Operation of healthcare systems and legal and regulatory climate</a:t>
            </a:r>
          </a:p>
        </p:txBody>
      </p:sp>
      <p:sp>
        <p:nvSpPr>
          <p:cNvPr id="18" name="Line 17"/>
          <p:cNvSpPr>
            <a:spLocks noChangeShapeType="1"/>
          </p:cNvSpPr>
          <p:nvPr/>
        </p:nvSpPr>
        <p:spPr bwMode="auto">
          <a:xfrm flipH="1" flipV="1">
            <a:off x="4152900" y="3475038"/>
            <a:ext cx="898525" cy="1166812"/>
          </a:xfrm>
          <a:prstGeom prst="line">
            <a:avLst/>
          </a:prstGeom>
          <a:noFill/>
          <a:ln w="9525">
            <a:solidFill>
              <a:schemeClr val="tx1"/>
            </a:solidFill>
            <a:round/>
            <a:headEnd/>
            <a:tailEnd/>
          </a:ln>
        </p:spPr>
        <p:txBody>
          <a:bodyPr lIns="0" tIns="0" rIns="0" bIns="0"/>
          <a:lstStyle/>
          <a:p>
            <a:endParaRPr lang="en-US"/>
          </a:p>
        </p:txBody>
      </p:sp>
      <p:sp>
        <p:nvSpPr>
          <p:cNvPr id="19" name="Line 18"/>
          <p:cNvSpPr>
            <a:spLocks noChangeShapeType="1"/>
          </p:cNvSpPr>
          <p:nvPr/>
        </p:nvSpPr>
        <p:spPr bwMode="auto">
          <a:xfrm flipH="1">
            <a:off x="4117975" y="1852613"/>
            <a:ext cx="938213" cy="844550"/>
          </a:xfrm>
          <a:prstGeom prst="line">
            <a:avLst/>
          </a:prstGeom>
          <a:noFill/>
          <a:ln w="9525">
            <a:solidFill>
              <a:schemeClr val="tx1"/>
            </a:solidFill>
            <a:round/>
            <a:headEnd/>
            <a:tailEnd/>
          </a:ln>
        </p:spPr>
        <p:txBody>
          <a:bodyPr lIns="0" tIns="0" rIns="0" bIns="0"/>
          <a:lstStyle/>
          <a:p>
            <a:endParaRPr lang="en-US"/>
          </a:p>
        </p:txBody>
      </p:sp>
      <p:sp>
        <p:nvSpPr>
          <p:cNvPr id="20" name="Line 19"/>
          <p:cNvSpPr>
            <a:spLocks noChangeShapeType="1"/>
          </p:cNvSpPr>
          <p:nvPr/>
        </p:nvSpPr>
        <p:spPr bwMode="auto">
          <a:xfrm>
            <a:off x="7226300" y="3192463"/>
            <a:ext cx="533400" cy="0"/>
          </a:xfrm>
          <a:prstGeom prst="line">
            <a:avLst/>
          </a:prstGeom>
          <a:noFill/>
          <a:ln w="9525">
            <a:solidFill>
              <a:schemeClr val="tx1"/>
            </a:solidFill>
            <a:round/>
            <a:headEnd/>
            <a:tailEnd/>
          </a:ln>
        </p:spPr>
        <p:txBody>
          <a:bodyPr lIns="0" tIns="0" rIns="0" bIns="0">
            <a:spAutoFit/>
          </a:bodyPr>
          <a:lstStyle/>
          <a:p>
            <a:endParaRPr lang="en-US"/>
          </a:p>
        </p:txBody>
      </p:sp>
      <p:sp>
        <p:nvSpPr>
          <p:cNvPr id="21" name="Line 20"/>
          <p:cNvSpPr>
            <a:spLocks noChangeShapeType="1"/>
          </p:cNvSpPr>
          <p:nvPr/>
        </p:nvSpPr>
        <p:spPr bwMode="auto">
          <a:xfrm>
            <a:off x="7226300" y="4632325"/>
            <a:ext cx="533400" cy="0"/>
          </a:xfrm>
          <a:prstGeom prst="line">
            <a:avLst/>
          </a:prstGeom>
          <a:noFill/>
          <a:ln w="9525">
            <a:solidFill>
              <a:schemeClr val="tx1"/>
            </a:solidFill>
            <a:round/>
            <a:headEnd/>
            <a:tailEnd/>
          </a:ln>
        </p:spPr>
        <p:txBody>
          <a:bodyPr lIns="0" tIns="0" rIns="0" bIns="0">
            <a:spAutoFit/>
          </a:bodyPr>
          <a:lstStyle/>
          <a:p>
            <a:endParaRPr lang="en-US"/>
          </a:p>
        </p:txBody>
      </p:sp>
      <p:sp>
        <p:nvSpPr>
          <p:cNvPr id="22" name="Text Box 21"/>
          <p:cNvSpPr txBox="1">
            <a:spLocks noChangeArrowheads="1"/>
          </p:cNvSpPr>
          <p:nvPr/>
        </p:nvSpPr>
        <p:spPr bwMode="auto">
          <a:xfrm rot="16200000">
            <a:off x="7324725" y="3321050"/>
            <a:ext cx="182563" cy="182563"/>
          </a:xfrm>
          <a:prstGeom prst="rect">
            <a:avLst/>
          </a:prstGeom>
          <a:noFill/>
          <a:ln w="9525">
            <a:noFill/>
            <a:miter lim="800000"/>
            <a:headEnd/>
            <a:tailEnd/>
          </a:ln>
        </p:spPr>
        <p:txBody>
          <a:bodyPr vert="eaVert" lIns="0" tIns="0" rIns="0" bIns="0">
            <a:spAutoFit/>
          </a:bodyPr>
          <a:lstStyle/>
          <a:p>
            <a:endParaRPr lang="en-US" sz="1200"/>
          </a:p>
        </p:txBody>
      </p:sp>
      <p:sp>
        <p:nvSpPr>
          <p:cNvPr id="23" name="Line 22"/>
          <p:cNvSpPr>
            <a:spLocks noChangeShapeType="1"/>
          </p:cNvSpPr>
          <p:nvPr/>
        </p:nvSpPr>
        <p:spPr bwMode="auto">
          <a:xfrm>
            <a:off x="7493000" y="3192463"/>
            <a:ext cx="0" cy="493712"/>
          </a:xfrm>
          <a:prstGeom prst="line">
            <a:avLst/>
          </a:prstGeom>
          <a:noFill/>
          <a:ln w="9525">
            <a:solidFill>
              <a:schemeClr val="tx1"/>
            </a:solidFill>
            <a:round/>
            <a:headEnd/>
            <a:tailEnd/>
          </a:ln>
        </p:spPr>
        <p:txBody>
          <a:bodyPr lIns="0" tIns="0" rIns="0" bIns="0">
            <a:spAutoFit/>
          </a:bodyPr>
          <a:lstStyle/>
          <a:p>
            <a:endParaRPr lang="en-US"/>
          </a:p>
        </p:txBody>
      </p:sp>
      <p:sp>
        <p:nvSpPr>
          <p:cNvPr id="24" name="Line 23"/>
          <p:cNvSpPr>
            <a:spLocks noChangeShapeType="1"/>
          </p:cNvSpPr>
          <p:nvPr/>
        </p:nvSpPr>
        <p:spPr bwMode="auto">
          <a:xfrm>
            <a:off x="7493000" y="3933825"/>
            <a:ext cx="0" cy="696913"/>
          </a:xfrm>
          <a:prstGeom prst="line">
            <a:avLst/>
          </a:prstGeom>
          <a:noFill/>
          <a:ln w="9525">
            <a:solidFill>
              <a:schemeClr val="tx1"/>
            </a:solidFill>
            <a:round/>
            <a:headEnd/>
            <a:tailEnd/>
          </a:ln>
        </p:spPr>
        <p:txBody>
          <a:bodyPr lIns="0" tIns="0" rIns="0" bIns="0">
            <a:spAutoFit/>
          </a:bodyPr>
          <a:lstStyle/>
          <a:p>
            <a:endParaRPr lang="en-US"/>
          </a:p>
        </p:txBody>
      </p:sp>
      <p:sp>
        <p:nvSpPr>
          <p:cNvPr id="25" name="Line 24"/>
          <p:cNvSpPr>
            <a:spLocks noChangeShapeType="1"/>
          </p:cNvSpPr>
          <p:nvPr/>
        </p:nvSpPr>
        <p:spPr bwMode="auto">
          <a:xfrm>
            <a:off x="3487738" y="2697163"/>
            <a:ext cx="533400" cy="0"/>
          </a:xfrm>
          <a:prstGeom prst="line">
            <a:avLst/>
          </a:prstGeom>
          <a:noFill/>
          <a:ln w="9525">
            <a:solidFill>
              <a:schemeClr val="tx1"/>
            </a:solidFill>
            <a:round/>
            <a:headEnd/>
            <a:tailEnd/>
          </a:ln>
        </p:spPr>
        <p:txBody>
          <a:bodyPr lIns="0" tIns="0" rIns="0" bIns="0"/>
          <a:lstStyle/>
          <a:p>
            <a:endParaRPr lang="en-US"/>
          </a:p>
        </p:txBody>
      </p:sp>
      <p:sp>
        <p:nvSpPr>
          <p:cNvPr id="26" name="Line 25"/>
          <p:cNvSpPr>
            <a:spLocks noChangeShapeType="1"/>
          </p:cNvSpPr>
          <p:nvPr/>
        </p:nvSpPr>
        <p:spPr bwMode="auto">
          <a:xfrm>
            <a:off x="3487738" y="3489325"/>
            <a:ext cx="533400" cy="0"/>
          </a:xfrm>
          <a:prstGeom prst="line">
            <a:avLst/>
          </a:prstGeom>
          <a:noFill/>
          <a:ln w="9525">
            <a:solidFill>
              <a:schemeClr val="tx1"/>
            </a:solidFill>
            <a:round/>
            <a:headEnd/>
            <a:tailEnd/>
          </a:ln>
        </p:spPr>
        <p:txBody>
          <a:bodyPr lIns="0" tIns="0" rIns="0" bIns="0"/>
          <a:lstStyle/>
          <a:p>
            <a:endParaRPr lang="en-US"/>
          </a:p>
        </p:txBody>
      </p:sp>
      <p:sp>
        <p:nvSpPr>
          <p:cNvPr id="27" name="Text Box 26"/>
          <p:cNvSpPr txBox="1">
            <a:spLocks noChangeArrowheads="1"/>
          </p:cNvSpPr>
          <p:nvPr/>
        </p:nvSpPr>
        <p:spPr bwMode="auto">
          <a:xfrm>
            <a:off x="3414713" y="3024188"/>
            <a:ext cx="692150" cy="182562"/>
          </a:xfrm>
          <a:prstGeom prst="rect">
            <a:avLst/>
          </a:prstGeom>
          <a:noFill/>
          <a:ln w="9525">
            <a:noFill/>
            <a:miter lim="800000"/>
            <a:headEnd/>
            <a:tailEnd/>
          </a:ln>
        </p:spPr>
        <p:txBody>
          <a:bodyPr wrap="none" lIns="0" tIns="0" rIns="0" bIns="0">
            <a:spAutoFit/>
          </a:bodyPr>
          <a:lstStyle/>
          <a:p>
            <a:r>
              <a:rPr lang="en-US" sz="1200" dirty="0"/>
              <a:t>Difference</a:t>
            </a:r>
          </a:p>
        </p:txBody>
      </p:sp>
      <p:sp>
        <p:nvSpPr>
          <p:cNvPr id="28" name="Line 27"/>
          <p:cNvSpPr>
            <a:spLocks noChangeShapeType="1"/>
          </p:cNvSpPr>
          <p:nvPr/>
        </p:nvSpPr>
        <p:spPr bwMode="auto">
          <a:xfrm flipH="1">
            <a:off x="3754438" y="2697163"/>
            <a:ext cx="0" cy="314325"/>
          </a:xfrm>
          <a:prstGeom prst="line">
            <a:avLst/>
          </a:prstGeom>
          <a:noFill/>
          <a:ln w="9525">
            <a:solidFill>
              <a:schemeClr val="tx1"/>
            </a:solidFill>
            <a:round/>
            <a:headEnd/>
            <a:tailEnd/>
          </a:ln>
        </p:spPr>
        <p:txBody>
          <a:bodyPr lIns="0" tIns="0" rIns="0" bIns="0"/>
          <a:lstStyle/>
          <a:p>
            <a:endParaRPr lang="en-US"/>
          </a:p>
        </p:txBody>
      </p:sp>
      <p:sp>
        <p:nvSpPr>
          <p:cNvPr id="29" name="Line 28"/>
          <p:cNvSpPr>
            <a:spLocks noChangeShapeType="1"/>
          </p:cNvSpPr>
          <p:nvPr/>
        </p:nvSpPr>
        <p:spPr bwMode="auto">
          <a:xfrm>
            <a:off x="3754438" y="3230563"/>
            <a:ext cx="0" cy="258762"/>
          </a:xfrm>
          <a:prstGeom prst="line">
            <a:avLst/>
          </a:prstGeom>
          <a:noFill/>
          <a:ln w="9525">
            <a:solidFill>
              <a:schemeClr val="tx1"/>
            </a:solidFill>
            <a:round/>
            <a:headEnd/>
            <a:tailEnd/>
          </a:ln>
        </p:spPr>
        <p:txBody>
          <a:bodyPr lIns="0" tIns="0" rIns="0" bIns="0"/>
          <a:lstStyle/>
          <a:p>
            <a:endParaRPr lang="en-US"/>
          </a:p>
        </p:txBody>
      </p:sp>
      <p:sp>
        <p:nvSpPr>
          <p:cNvPr id="30" name="Line 29"/>
          <p:cNvSpPr>
            <a:spLocks noChangeShapeType="1"/>
          </p:cNvSpPr>
          <p:nvPr/>
        </p:nvSpPr>
        <p:spPr bwMode="auto">
          <a:xfrm>
            <a:off x="7235825" y="2209800"/>
            <a:ext cx="533400" cy="0"/>
          </a:xfrm>
          <a:prstGeom prst="line">
            <a:avLst/>
          </a:prstGeom>
          <a:noFill/>
          <a:ln w="9525">
            <a:solidFill>
              <a:schemeClr val="tx1"/>
            </a:solidFill>
            <a:round/>
            <a:headEnd/>
            <a:tailEnd/>
          </a:ln>
        </p:spPr>
        <p:txBody>
          <a:bodyPr lIns="0" tIns="0" rIns="0" bIns="0"/>
          <a:lstStyle/>
          <a:p>
            <a:endParaRPr lang="en-US"/>
          </a:p>
        </p:txBody>
      </p:sp>
      <p:sp>
        <p:nvSpPr>
          <p:cNvPr id="31" name="Line 30"/>
          <p:cNvSpPr>
            <a:spLocks noChangeShapeType="1"/>
          </p:cNvSpPr>
          <p:nvPr/>
        </p:nvSpPr>
        <p:spPr bwMode="auto">
          <a:xfrm>
            <a:off x="7226300" y="3143250"/>
            <a:ext cx="533400" cy="0"/>
          </a:xfrm>
          <a:prstGeom prst="line">
            <a:avLst/>
          </a:prstGeom>
          <a:noFill/>
          <a:ln w="9525">
            <a:solidFill>
              <a:schemeClr val="tx1"/>
            </a:solidFill>
            <a:round/>
            <a:headEnd/>
            <a:tailEnd/>
          </a:ln>
        </p:spPr>
        <p:txBody>
          <a:bodyPr lIns="0" tIns="0" rIns="0" bIns="0"/>
          <a:lstStyle/>
          <a:p>
            <a:endParaRPr lang="en-US"/>
          </a:p>
        </p:txBody>
      </p:sp>
      <p:sp>
        <p:nvSpPr>
          <p:cNvPr id="32" name="Text Box 31"/>
          <p:cNvSpPr txBox="1">
            <a:spLocks noChangeArrowheads="1"/>
          </p:cNvSpPr>
          <p:nvPr/>
        </p:nvSpPr>
        <p:spPr bwMode="auto">
          <a:xfrm>
            <a:off x="7083425" y="2436813"/>
            <a:ext cx="809625" cy="182562"/>
          </a:xfrm>
          <a:prstGeom prst="rect">
            <a:avLst/>
          </a:prstGeom>
          <a:noFill/>
          <a:ln w="9525">
            <a:noFill/>
            <a:miter lim="800000"/>
            <a:headEnd/>
            <a:tailEnd/>
          </a:ln>
        </p:spPr>
        <p:txBody>
          <a:bodyPr wrap="none" lIns="0" tIns="0" rIns="0" bIns="0">
            <a:spAutoFit/>
          </a:bodyPr>
          <a:lstStyle/>
          <a:p>
            <a:r>
              <a:rPr lang="en-US" sz="1200"/>
              <a:t>Dissimilarity</a:t>
            </a:r>
          </a:p>
        </p:txBody>
      </p:sp>
      <p:sp>
        <p:nvSpPr>
          <p:cNvPr id="33" name="Line 32"/>
          <p:cNvSpPr>
            <a:spLocks noChangeShapeType="1"/>
          </p:cNvSpPr>
          <p:nvPr/>
        </p:nvSpPr>
        <p:spPr bwMode="auto">
          <a:xfrm>
            <a:off x="7464425" y="2209800"/>
            <a:ext cx="14288" cy="188913"/>
          </a:xfrm>
          <a:prstGeom prst="line">
            <a:avLst/>
          </a:prstGeom>
          <a:noFill/>
          <a:ln w="9525">
            <a:solidFill>
              <a:schemeClr val="tx1"/>
            </a:solidFill>
            <a:round/>
            <a:headEnd/>
            <a:tailEnd/>
          </a:ln>
        </p:spPr>
        <p:txBody>
          <a:bodyPr lIns="0" tIns="0" rIns="0" bIns="0"/>
          <a:lstStyle/>
          <a:p>
            <a:endParaRPr lang="en-US"/>
          </a:p>
        </p:txBody>
      </p:sp>
      <p:sp>
        <p:nvSpPr>
          <p:cNvPr id="34" name="Line 33"/>
          <p:cNvSpPr>
            <a:spLocks noChangeShapeType="1"/>
          </p:cNvSpPr>
          <p:nvPr/>
        </p:nvSpPr>
        <p:spPr bwMode="auto">
          <a:xfrm>
            <a:off x="7493000" y="2695575"/>
            <a:ext cx="0" cy="447675"/>
          </a:xfrm>
          <a:prstGeom prst="line">
            <a:avLst/>
          </a:prstGeom>
          <a:noFill/>
          <a:ln w="9525">
            <a:solidFill>
              <a:schemeClr val="tx1"/>
            </a:solidFill>
            <a:round/>
            <a:headEnd/>
            <a:tailEnd/>
          </a:ln>
        </p:spPr>
        <p:txBody>
          <a:bodyPr lIns="0" tIns="0" rIns="0" bIns="0"/>
          <a:lstStyle/>
          <a:p>
            <a:endParaRPr lang="en-US"/>
          </a:p>
        </p:txBody>
      </p:sp>
      <p:sp>
        <p:nvSpPr>
          <p:cNvPr id="35" name="Line 34"/>
          <p:cNvSpPr>
            <a:spLocks noChangeShapeType="1"/>
          </p:cNvSpPr>
          <p:nvPr/>
        </p:nvSpPr>
        <p:spPr bwMode="auto">
          <a:xfrm flipH="1">
            <a:off x="5056188" y="2222500"/>
            <a:ext cx="1908175" cy="0"/>
          </a:xfrm>
          <a:prstGeom prst="line">
            <a:avLst/>
          </a:prstGeom>
          <a:noFill/>
          <a:ln w="9525">
            <a:solidFill>
              <a:schemeClr val="tx1"/>
            </a:solidFill>
            <a:round/>
            <a:headEnd/>
            <a:tailEnd/>
          </a:ln>
        </p:spPr>
        <p:txBody>
          <a:bodyPr wrap="none" anchor="ctr"/>
          <a:lstStyle/>
          <a:p>
            <a:endParaRPr lang="en-US"/>
          </a:p>
        </p:txBody>
      </p:sp>
      <p:sp>
        <p:nvSpPr>
          <p:cNvPr id="36" name="Line 35"/>
          <p:cNvSpPr>
            <a:spLocks noChangeShapeType="1"/>
          </p:cNvSpPr>
          <p:nvPr/>
        </p:nvSpPr>
        <p:spPr bwMode="auto">
          <a:xfrm flipH="1">
            <a:off x="5056188" y="2784475"/>
            <a:ext cx="1908175" cy="0"/>
          </a:xfrm>
          <a:prstGeom prst="line">
            <a:avLst/>
          </a:prstGeom>
          <a:noFill/>
          <a:ln w="9525">
            <a:solidFill>
              <a:schemeClr val="tx1"/>
            </a:solidFill>
            <a:round/>
            <a:headEnd/>
            <a:tailEnd/>
          </a:ln>
        </p:spPr>
        <p:txBody>
          <a:bodyPr wrap="none" anchor="ctr"/>
          <a:lstStyle/>
          <a:p>
            <a:endParaRPr lang="en-US"/>
          </a:p>
        </p:txBody>
      </p:sp>
      <p:sp>
        <p:nvSpPr>
          <p:cNvPr id="37" name="Line 36"/>
          <p:cNvSpPr>
            <a:spLocks noChangeShapeType="1"/>
          </p:cNvSpPr>
          <p:nvPr/>
        </p:nvSpPr>
        <p:spPr bwMode="auto">
          <a:xfrm flipH="1">
            <a:off x="5056188" y="3898900"/>
            <a:ext cx="1908175" cy="0"/>
          </a:xfrm>
          <a:prstGeom prst="line">
            <a:avLst/>
          </a:prstGeom>
          <a:noFill/>
          <a:ln w="9525">
            <a:solidFill>
              <a:schemeClr val="tx1"/>
            </a:solidFill>
            <a:round/>
            <a:headEnd/>
            <a:tailEnd/>
          </a:ln>
        </p:spPr>
        <p:txBody>
          <a:bodyPr wrap="none" anchor="ctr"/>
          <a:lstStyle/>
          <a:p>
            <a:endParaRPr lang="en-US"/>
          </a:p>
        </p:txBody>
      </p:sp>
      <p:sp>
        <p:nvSpPr>
          <p:cNvPr id="38" name="Line 37"/>
          <p:cNvSpPr>
            <a:spLocks noChangeShapeType="1"/>
          </p:cNvSpPr>
          <p:nvPr/>
        </p:nvSpPr>
        <p:spPr bwMode="auto">
          <a:xfrm flipH="1">
            <a:off x="5056188" y="3165475"/>
            <a:ext cx="1908175" cy="0"/>
          </a:xfrm>
          <a:prstGeom prst="line">
            <a:avLst/>
          </a:prstGeom>
          <a:noFill/>
          <a:ln w="9525">
            <a:solidFill>
              <a:schemeClr val="tx1"/>
            </a:solidFill>
            <a:round/>
            <a:headEnd/>
            <a:tailEnd/>
          </a:ln>
        </p:spPr>
        <p:txBody>
          <a:bodyPr wrap="none" anchor="ctr"/>
          <a:lstStyle/>
          <a:p>
            <a:endParaRPr lang="en-US"/>
          </a:p>
        </p:txBody>
      </p:sp>
      <p:sp>
        <p:nvSpPr>
          <p:cNvPr id="39" name="Text Box 38"/>
          <p:cNvSpPr txBox="1">
            <a:spLocks noChangeArrowheads="1"/>
          </p:cNvSpPr>
          <p:nvPr/>
        </p:nvSpPr>
        <p:spPr bwMode="auto">
          <a:xfrm>
            <a:off x="7194550" y="3705225"/>
            <a:ext cx="590550" cy="182563"/>
          </a:xfrm>
          <a:prstGeom prst="rect">
            <a:avLst/>
          </a:prstGeom>
          <a:noFill/>
          <a:ln w="9525">
            <a:noFill/>
            <a:miter lim="800000"/>
            <a:headEnd/>
            <a:tailEnd/>
          </a:ln>
        </p:spPr>
        <p:txBody>
          <a:bodyPr wrap="none" lIns="0" tIns="0" rIns="0" bIns="0">
            <a:spAutoFit/>
          </a:bodyPr>
          <a:lstStyle/>
          <a:p>
            <a:r>
              <a:rPr lang="en-US" sz="1200"/>
              <a:t>Disparity</a:t>
            </a:r>
          </a:p>
        </p:txBody>
      </p:sp>
      <p:sp>
        <p:nvSpPr>
          <p:cNvPr id="40" name="Line 39"/>
          <p:cNvSpPr>
            <a:spLocks noChangeShapeType="1"/>
          </p:cNvSpPr>
          <p:nvPr/>
        </p:nvSpPr>
        <p:spPr bwMode="auto">
          <a:xfrm>
            <a:off x="995363" y="4725988"/>
            <a:ext cx="2762250" cy="0"/>
          </a:xfrm>
          <a:prstGeom prst="line">
            <a:avLst/>
          </a:prstGeom>
          <a:noFill/>
          <a:ln w="12700">
            <a:solidFill>
              <a:schemeClr val="tx1"/>
            </a:solidFill>
            <a:round/>
            <a:headEnd/>
            <a:tailEnd/>
          </a:ln>
        </p:spPr>
        <p:txBody>
          <a:bodyPr lIns="0" tIns="0" rIns="0" bIns="0"/>
          <a:lstStyle/>
          <a:p>
            <a:endParaRPr lang="en-US"/>
          </a:p>
        </p:txBody>
      </p:sp>
      <p:sp>
        <p:nvSpPr>
          <p:cNvPr id="41" name="Line 40"/>
          <p:cNvSpPr>
            <a:spLocks noChangeShapeType="1"/>
          </p:cNvSpPr>
          <p:nvPr/>
        </p:nvSpPr>
        <p:spPr bwMode="auto">
          <a:xfrm flipV="1">
            <a:off x="995363" y="2201863"/>
            <a:ext cx="0" cy="2524125"/>
          </a:xfrm>
          <a:prstGeom prst="line">
            <a:avLst/>
          </a:prstGeom>
          <a:noFill/>
          <a:ln w="12700">
            <a:solidFill>
              <a:schemeClr val="tx1"/>
            </a:solidFill>
            <a:round/>
            <a:headEnd/>
            <a:tailEnd/>
          </a:ln>
        </p:spPr>
        <p:txBody>
          <a:bodyPr lIns="0" tIns="0" rIns="0" bIns="0"/>
          <a:lstStyle/>
          <a:p>
            <a:endParaRPr lang="en-US"/>
          </a:p>
        </p:txBody>
      </p:sp>
      <p:sp>
        <p:nvSpPr>
          <p:cNvPr id="42" name="Text Box 15"/>
          <p:cNvSpPr txBox="1">
            <a:spLocks noChangeArrowheads="1"/>
          </p:cNvSpPr>
          <p:nvPr/>
        </p:nvSpPr>
        <p:spPr bwMode="auto">
          <a:xfrm>
            <a:off x="5102226" y="3909536"/>
            <a:ext cx="1904999" cy="738664"/>
          </a:xfrm>
          <a:prstGeom prst="rect">
            <a:avLst/>
          </a:prstGeom>
          <a:solidFill>
            <a:srgbClr val="FFFF66"/>
          </a:solidFill>
          <a:ln w="9525">
            <a:solidFill>
              <a:schemeClr val="tx1"/>
            </a:solidFill>
            <a:miter lim="800000"/>
            <a:headEnd/>
            <a:tailEnd/>
          </a:ln>
        </p:spPr>
        <p:txBody>
          <a:bodyPr wrap="square" tIns="91440" bIns="91440" anchor="ctr">
            <a:spAutoFit/>
          </a:bodyPr>
          <a:lstStyle/>
          <a:p>
            <a:r>
              <a:rPr lang="en-US" sz="1200" b="1" dirty="0"/>
              <a:t>Provider Bias, Decision Making and  Communication</a:t>
            </a:r>
          </a:p>
        </p:txBody>
      </p:sp>
    </p:spTree>
    <p:extLst>
      <p:ext uri="{BB962C8B-B14F-4D97-AF65-F5344CB8AC3E}">
        <p14:creationId xmlns:p14="http://schemas.microsoft.com/office/powerpoint/2010/main" val="2278521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Healthcare systems and legal regulatory climate</a:t>
            </a:r>
          </a:p>
        </p:txBody>
      </p:sp>
      <p:sp>
        <p:nvSpPr>
          <p:cNvPr id="3" name="Content Placeholder 2"/>
          <p:cNvSpPr>
            <a:spLocks noGrp="1"/>
          </p:cNvSpPr>
          <p:nvPr>
            <p:ph idx="1"/>
          </p:nvPr>
        </p:nvSpPr>
        <p:spPr/>
        <p:txBody>
          <a:bodyPr/>
          <a:lstStyle/>
          <a:p>
            <a:pPr>
              <a:lnSpc>
                <a:spcPct val="90000"/>
              </a:lnSpc>
              <a:defRPr/>
            </a:pPr>
            <a:r>
              <a:rPr lang="en-US" u="sng" dirty="0" err="1"/>
              <a:t>Macrosystems</a:t>
            </a:r>
            <a:endParaRPr lang="en-US" u="sng" dirty="0"/>
          </a:p>
          <a:p>
            <a:pPr lvl="1">
              <a:lnSpc>
                <a:spcPct val="90000"/>
              </a:lnSpc>
              <a:defRPr/>
            </a:pPr>
            <a:r>
              <a:rPr lang="en-US" dirty="0"/>
              <a:t>No universal health insurance</a:t>
            </a:r>
          </a:p>
          <a:p>
            <a:pPr lvl="1">
              <a:lnSpc>
                <a:spcPct val="90000"/>
              </a:lnSpc>
              <a:defRPr/>
            </a:pPr>
            <a:r>
              <a:rPr lang="en-US" dirty="0"/>
              <a:t>Low Medicaid reimbursement</a:t>
            </a:r>
          </a:p>
          <a:p>
            <a:pPr lvl="1">
              <a:lnSpc>
                <a:spcPct val="90000"/>
              </a:lnSpc>
              <a:defRPr/>
            </a:pPr>
            <a:r>
              <a:rPr lang="en-US" dirty="0"/>
              <a:t>Pay for performance induces providers to choose healthier patients, avoid complex social situations</a:t>
            </a:r>
            <a:endParaRPr lang="en-US" u="sng" dirty="0"/>
          </a:p>
          <a:p>
            <a:pPr>
              <a:lnSpc>
                <a:spcPct val="90000"/>
              </a:lnSpc>
              <a:defRPr/>
            </a:pPr>
            <a:r>
              <a:rPr lang="en-US" u="sng" dirty="0"/>
              <a:t>Microsystems within Delivery systems</a:t>
            </a:r>
          </a:p>
          <a:p>
            <a:pPr lvl="1">
              <a:lnSpc>
                <a:spcPct val="90000"/>
              </a:lnSpc>
              <a:defRPr/>
            </a:pPr>
            <a:r>
              <a:rPr lang="en-US" dirty="0"/>
              <a:t>Appointment systems may be easier to navigate for some, assume free time during the day</a:t>
            </a:r>
          </a:p>
          <a:p>
            <a:pPr lvl="1">
              <a:lnSpc>
                <a:spcPct val="90000"/>
              </a:lnSpc>
              <a:defRPr/>
            </a:pPr>
            <a:r>
              <a:rPr lang="en-US" dirty="0"/>
              <a:t>Team delivery of care can decrease barriers</a:t>
            </a:r>
          </a:p>
          <a:p>
            <a:pPr lvl="1">
              <a:lnSpc>
                <a:spcPct val="90000"/>
              </a:lnSpc>
              <a:defRPr/>
            </a:pPr>
            <a:r>
              <a:rPr lang="en-US" dirty="0"/>
              <a:t>Interpreter services decrease barriers</a:t>
            </a:r>
          </a:p>
          <a:p>
            <a:pPr lvl="1">
              <a:lnSpc>
                <a:spcPct val="90000"/>
              </a:lnSpc>
              <a:defRPr/>
            </a:pPr>
            <a:r>
              <a:rPr lang="en-US" dirty="0"/>
              <a:t>Health coaches decrease </a:t>
            </a:r>
            <a:r>
              <a:rPr lang="en-US" dirty="0" smtClean="0"/>
              <a:t>barriers</a:t>
            </a:r>
            <a:endParaRPr lang="en-US" dirty="0"/>
          </a:p>
        </p:txBody>
      </p:sp>
      <p:sp>
        <p:nvSpPr>
          <p:cNvPr id="4" name="Footer Placeholder 3"/>
          <p:cNvSpPr>
            <a:spLocks noGrp="1"/>
          </p:cNvSpPr>
          <p:nvPr>
            <p:ph type="ftr" sz="quarter" idx="11"/>
          </p:nvPr>
        </p:nvSpPr>
        <p:spPr/>
        <p:txBody>
          <a:bodyPr/>
          <a:lstStyle/>
          <a:p>
            <a:r>
              <a:rPr lang="en-US" b="1" smtClean="0"/>
              <a:t>The UCSF Double Helix Curriculum: </a:t>
            </a:r>
          </a:p>
          <a:p>
            <a:r>
              <a:rPr lang="en-US" smtClean="0"/>
              <a:t>Transformation of High-Performing Primary Care in Education</a:t>
            </a:r>
            <a:endParaRPr lang="en-US" dirty="0"/>
          </a:p>
        </p:txBody>
      </p:sp>
    </p:spTree>
    <p:extLst>
      <p:ext uri="{BB962C8B-B14F-4D97-AF65-F5344CB8AC3E}">
        <p14:creationId xmlns:p14="http://schemas.microsoft.com/office/powerpoint/2010/main" val="22021394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cs typeface="Cambria (Headings)"/>
              </a:rPr>
              <a:t>Essential Characteristics of Quality Health Care</a:t>
            </a:r>
            <a:endParaRPr lang="en-US" dirty="0"/>
          </a:p>
        </p:txBody>
      </p:sp>
      <p:sp>
        <p:nvSpPr>
          <p:cNvPr id="3" name="Content Placeholder 2"/>
          <p:cNvSpPr>
            <a:spLocks noGrp="1"/>
          </p:cNvSpPr>
          <p:nvPr>
            <p:ph idx="1"/>
          </p:nvPr>
        </p:nvSpPr>
        <p:spPr/>
        <p:txBody>
          <a:bodyPr/>
          <a:lstStyle/>
          <a:p>
            <a:r>
              <a:rPr lang="en-US" dirty="0">
                <a:cs typeface="Calibri"/>
              </a:rPr>
              <a:t>Effective</a:t>
            </a:r>
          </a:p>
          <a:p>
            <a:r>
              <a:rPr lang="en-US" dirty="0">
                <a:cs typeface="Calibri"/>
              </a:rPr>
              <a:t>Patient-centered</a:t>
            </a:r>
          </a:p>
          <a:p>
            <a:r>
              <a:rPr lang="en-US" dirty="0">
                <a:cs typeface="Calibri"/>
              </a:rPr>
              <a:t>Timely</a:t>
            </a:r>
          </a:p>
          <a:p>
            <a:r>
              <a:rPr lang="en-US" dirty="0">
                <a:cs typeface="Calibri"/>
              </a:rPr>
              <a:t>Safe</a:t>
            </a:r>
          </a:p>
          <a:p>
            <a:r>
              <a:rPr lang="en-US" dirty="0">
                <a:cs typeface="Calibri"/>
              </a:rPr>
              <a:t>Equitable</a:t>
            </a:r>
          </a:p>
          <a:p>
            <a:r>
              <a:rPr lang="en-US" dirty="0" smtClean="0">
                <a:cs typeface="Calibri"/>
              </a:rPr>
              <a:t>Efficient</a:t>
            </a:r>
            <a:endParaRPr lang="en-US" dirty="0">
              <a:cs typeface="Calibri"/>
            </a:endParaRPr>
          </a:p>
        </p:txBody>
      </p:sp>
      <p:sp>
        <p:nvSpPr>
          <p:cNvPr id="4" name="Footer Placeholder 3"/>
          <p:cNvSpPr>
            <a:spLocks noGrp="1"/>
          </p:cNvSpPr>
          <p:nvPr>
            <p:ph type="ftr" sz="quarter" idx="11"/>
          </p:nvPr>
        </p:nvSpPr>
        <p:spPr/>
        <p:txBody>
          <a:bodyPr/>
          <a:lstStyle/>
          <a:p>
            <a:r>
              <a:rPr lang="en-US" b="1" smtClean="0"/>
              <a:t>The UCSF Double Helix Curriculum: </a:t>
            </a:r>
          </a:p>
          <a:p>
            <a:r>
              <a:rPr lang="en-US" smtClean="0"/>
              <a:t>Transformation of High-Performing Primary Care in Education</a:t>
            </a:r>
            <a:endParaRPr lang="en-US" dirty="0"/>
          </a:p>
        </p:txBody>
      </p:sp>
      <p:sp>
        <p:nvSpPr>
          <p:cNvPr id="5" name="Rectangle 4"/>
          <p:cNvSpPr/>
          <p:nvPr/>
        </p:nvSpPr>
        <p:spPr>
          <a:xfrm>
            <a:off x="5257800" y="5867400"/>
            <a:ext cx="3022897" cy="276999"/>
          </a:xfrm>
          <a:prstGeom prst="rect">
            <a:avLst/>
          </a:prstGeom>
        </p:spPr>
        <p:txBody>
          <a:bodyPr wrap="square">
            <a:spAutoFit/>
          </a:bodyPr>
          <a:lstStyle/>
          <a:p>
            <a:pPr lvl="1" algn="r"/>
            <a:r>
              <a:rPr lang="en-US" sz="1200" dirty="0">
                <a:solidFill>
                  <a:srgbClr val="7F7F7F"/>
                </a:solidFill>
                <a:cs typeface="Calibri"/>
              </a:rPr>
              <a:t>Institute of Medicine 2001</a:t>
            </a:r>
          </a:p>
        </p:txBody>
      </p:sp>
    </p:spTree>
    <p:extLst>
      <p:ext uri="{BB962C8B-B14F-4D97-AF65-F5344CB8AC3E}">
        <p14:creationId xmlns:p14="http://schemas.microsoft.com/office/powerpoint/2010/main" val="13161999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Framing HCD as a Quality of care problem</a:t>
            </a:r>
          </a:p>
        </p:txBody>
      </p:sp>
      <p:sp>
        <p:nvSpPr>
          <p:cNvPr id="3" name="Content Placeholder 2"/>
          <p:cNvSpPr>
            <a:spLocks noGrp="1"/>
          </p:cNvSpPr>
          <p:nvPr>
            <p:ph idx="1"/>
          </p:nvPr>
        </p:nvSpPr>
        <p:spPr>
          <a:xfrm>
            <a:off x="457200" y="1600200"/>
            <a:ext cx="5257800" cy="4800600"/>
          </a:xfrm>
        </p:spPr>
        <p:txBody>
          <a:bodyPr/>
          <a:lstStyle/>
          <a:p>
            <a:pPr marL="465138" indent="-465138">
              <a:spcAft>
                <a:spcPct val="30000"/>
              </a:spcAft>
              <a:defRPr/>
            </a:pPr>
            <a:r>
              <a:rPr lang="en-US" sz="2400" dirty="0"/>
              <a:t>Health and Human Services Secretary required to submit annual report to Congress:</a:t>
            </a:r>
          </a:p>
          <a:p>
            <a:pPr marL="976313" lvl="1" indent="-396875">
              <a:defRPr/>
            </a:pPr>
            <a:r>
              <a:rPr lang="en-US" dirty="0"/>
              <a:t>National trends in health care quality (National Healthcare Quality Report, or NHQR)</a:t>
            </a:r>
          </a:p>
          <a:p>
            <a:pPr marL="976313" lvl="1" indent="-396875">
              <a:defRPr/>
            </a:pPr>
            <a:r>
              <a:rPr lang="en-US" dirty="0"/>
              <a:t>Prevailing disparities in health care delivery as it relates to racial factors and socioeconomic factors in priority populations (NHDR</a:t>
            </a:r>
          </a:p>
          <a:p>
            <a:pPr marL="114300" indent="0">
              <a:buNone/>
            </a:pPr>
            <a:endParaRPr lang="en-US" dirty="0"/>
          </a:p>
        </p:txBody>
      </p:sp>
      <p:sp>
        <p:nvSpPr>
          <p:cNvPr id="4" name="Footer Placeholder 3"/>
          <p:cNvSpPr>
            <a:spLocks noGrp="1"/>
          </p:cNvSpPr>
          <p:nvPr>
            <p:ph type="ftr" sz="quarter" idx="11"/>
          </p:nvPr>
        </p:nvSpPr>
        <p:spPr/>
        <p:txBody>
          <a:bodyPr/>
          <a:lstStyle/>
          <a:p>
            <a:r>
              <a:rPr lang="en-US" b="1" smtClean="0"/>
              <a:t>The UCSF Double Helix Curriculum: </a:t>
            </a:r>
          </a:p>
          <a:p>
            <a:r>
              <a:rPr lang="en-US" smtClean="0"/>
              <a:t>Transformation of High-Performing Primary Care in Education</a:t>
            </a:r>
            <a:endParaRPr lang="en-US" dirty="0"/>
          </a:p>
        </p:txBody>
      </p:sp>
      <p:pic>
        <p:nvPicPr>
          <p:cNvPr id="5" name="Picture 4" descr="dv1254053-cap"/>
          <p:cNvPicPr>
            <a:picLocks noChangeAspect="1" noChangeArrowheads="1"/>
          </p:cNvPicPr>
          <p:nvPr/>
        </p:nvPicPr>
        <p:blipFill>
          <a:blip r:embed="rId2"/>
          <a:srcRect/>
          <a:stretch>
            <a:fillRect/>
          </a:stretch>
        </p:blipFill>
        <p:spPr bwMode="auto">
          <a:xfrm>
            <a:off x="5791200" y="1371600"/>
            <a:ext cx="2366962" cy="3581400"/>
          </a:xfrm>
          <a:prstGeom prst="rect">
            <a:avLst/>
          </a:prstGeom>
          <a:noFill/>
          <a:ln w="9525">
            <a:solidFill>
              <a:schemeClr val="tx1"/>
            </a:solidFill>
            <a:miter lim="800000"/>
            <a:headEnd/>
            <a:tailEnd/>
          </a:ln>
        </p:spPr>
      </p:pic>
      <p:sp>
        <p:nvSpPr>
          <p:cNvPr id="6" name="Text Box 5"/>
          <p:cNvSpPr txBox="1">
            <a:spLocks noChangeArrowheads="1"/>
          </p:cNvSpPr>
          <p:nvPr/>
        </p:nvSpPr>
        <p:spPr bwMode="auto">
          <a:xfrm>
            <a:off x="5410200" y="5029200"/>
            <a:ext cx="3124200" cy="1328738"/>
          </a:xfrm>
          <a:prstGeom prst="rect">
            <a:avLst/>
          </a:prstGeom>
          <a:noFill/>
          <a:ln w="12700">
            <a:noFill/>
            <a:miter lim="800000"/>
            <a:headEnd/>
            <a:tailEnd/>
          </a:ln>
          <a:effectLst/>
        </p:spPr>
        <p:txBody>
          <a:bodyPr>
            <a:spAutoFit/>
          </a:bodyPr>
          <a:lstStyle>
            <a:lvl1pPr eaLnBrk="0" hangingPunct="0">
              <a:defRPr sz="2400">
                <a:solidFill>
                  <a:schemeClr val="tx1"/>
                </a:solidFill>
                <a:latin typeface="Arial" pitchFamily="34" charset="0"/>
                <a:cs typeface="Arial" pitchFamily="34" charset="0"/>
              </a:defRPr>
            </a:lvl1pPr>
            <a:lvl2pPr marL="37931725" indent="-37474525" eaLnBrk="0" hangingPunct="0">
              <a:defRPr sz="2400">
                <a:solidFill>
                  <a:schemeClr val="tx1"/>
                </a:solidFill>
                <a:latin typeface="Arial" pitchFamily="34" charset="0"/>
                <a:cs typeface="Arial" pitchFamily="34" charset="0"/>
              </a:defRPr>
            </a:lvl2pPr>
            <a:lvl3pPr eaLnBrk="0" hangingPunct="0">
              <a:defRPr sz="2400">
                <a:solidFill>
                  <a:schemeClr val="tx1"/>
                </a:solidFill>
                <a:latin typeface="Arial" pitchFamily="34" charset="0"/>
                <a:cs typeface="Arial" pitchFamily="34" charset="0"/>
              </a:defRPr>
            </a:lvl3pPr>
            <a:lvl4pPr eaLnBrk="0" hangingPunct="0">
              <a:defRPr sz="2400">
                <a:solidFill>
                  <a:schemeClr val="tx1"/>
                </a:solidFill>
                <a:latin typeface="Arial" pitchFamily="34" charset="0"/>
                <a:cs typeface="Arial" pitchFamily="34" charset="0"/>
              </a:defRPr>
            </a:lvl4pPr>
            <a:lvl5pPr eaLnBrk="0" hangingPunct="0">
              <a:defRPr sz="2400">
                <a:solidFill>
                  <a:schemeClr val="tx1"/>
                </a:solidFill>
                <a:latin typeface="Arial" pitchFamily="34" charset="0"/>
                <a:cs typeface="Arial" pitchFamily="34" charset="0"/>
              </a:defRPr>
            </a:lvl5pPr>
            <a:lvl6pPr marL="457200" eaLnBrk="0" fontAlgn="base" hangingPunct="0">
              <a:spcBef>
                <a:spcPct val="0"/>
              </a:spcBef>
              <a:spcAft>
                <a:spcPct val="0"/>
              </a:spcAft>
              <a:defRPr sz="2400">
                <a:solidFill>
                  <a:schemeClr val="tx1"/>
                </a:solidFill>
                <a:latin typeface="Arial" pitchFamily="34" charset="0"/>
                <a:cs typeface="Arial" pitchFamily="34" charset="0"/>
              </a:defRPr>
            </a:lvl6pPr>
            <a:lvl7pPr marL="914400" eaLnBrk="0" fontAlgn="base" hangingPunct="0">
              <a:spcBef>
                <a:spcPct val="0"/>
              </a:spcBef>
              <a:spcAft>
                <a:spcPct val="0"/>
              </a:spcAft>
              <a:defRPr sz="2400">
                <a:solidFill>
                  <a:schemeClr val="tx1"/>
                </a:solidFill>
                <a:latin typeface="Arial" pitchFamily="34" charset="0"/>
                <a:cs typeface="Arial" pitchFamily="34" charset="0"/>
              </a:defRPr>
            </a:lvl7pPr>
            <a:lvl8pPr marL="1371600" eaLnBrk="0" fontAlgn="base" hangingPunct="0">
              <a:spcBef>
                <a:spcPct val="0"/>
              </a:spcBef>
              <a:spcAft>
                <a:spcPct val="0"/>
              </a:spcAft>
              <a:defRPr sz="2400">
                <a:solidFill>
                  <a:schemeClr val="tx1"/>
                </a:solidFill>
                <a:latin typeface="Arial" pitchFamily="34" charset="0"/>
                <a:cs typeface="Arial" pitchFamily="34" charset="0"/>
              </a:defRPr>
            </a:lvl8pPr>
            <a:lvl9pPr marL="1828800" eaLnBrk="0" fontAlgn="base" hangingPunct="0">
              <a:spcBef>
                <a:spcPct val="0"/>
              </a:spcBef>
              <a:spcAft>
                <a:spcPct val="0"/>
              </a:spcAft>
              <a:defRPr sz="2400">
                <a:solidFill>
                  <a:schemeClr val="tx1"/>
                </a:solidFill>
                <a:latin typeface="Arial" pitchFamily="34" charset="0"/>
                <a:cs typeface="Arial" pitchFamily="34" charset="0"/>
              </a:defRPr>
            </a:lvl9pPr>
          </a:lstStyle>
          <a:p>
            <a:pPr algn="ctr">
              <a:defRPr/>
            </a:pPr>
            <a:r>
              <a:rPr lang="en-US" sz="1800" b="1" dirty="0" smtClean="0">
                <a:solidFill>
                  <a:srgbClr val="FFFFFF"/>
                </a:solidFill>
                <a:effectLst>
                  <a:outerShdw blurRad="38100" dist="38100" dir="2700000" algn="tl">
                    <a:srgbClr val="000000"/>
                  </a:outerShdw>
                </a:effectLst>
              </a:rPr>
              <a:t>Mandated by Congress in Healthcare Research and Quality Act (PL. 106-129)</a:t>
            </a:r>
          </a:p>
          <a:p>
            <a:pPr>
              <a:spcBef>
                <a:spcPct val="50000"/>
              </a:spcBef>
              <a:defRPr/>
            </a:pPr>
            <a:endParaRPr lang="en-US" sz="1800" dirty="0" smtClean="0">
              <a:effectLst>
                <a:outerShdw blurRad="38100" dist="38100" dir="2700000" algn="tl">
                  <a:srgbClr val="000000"/>
                </a:outerShdw>
              </a:effectLst>
            </a:endParaRPr>
          </a:p>
        </p:txBody>
      </p:sp>
      <p:sp>
        <p:nvSpPr>
          <p:cNvPr id="7" name="Rectangle 6"/>
          <p:cNvSpPr/>
          <p:nvPr/>
        </p:nvSpPr>
        <p:spPr>
          <a:xfrm>
            <a:off x="457200" y="5181600"/>
            <a:ext cx="4876800" cy="1077218"/>
          </a:xfrm>
          <a:prstGeom prst="rect">
            <a:avLst/>
          </a:prstGeom>
        </p:spPr>
        <p:txBody>
          <a:bodyPr wrap="square">
            <a:spAutoFit/>
          </a:bodyPr>
          <a:lstStyle/>
          <a:p>
            <a:pPr lvl="0"/>
            <a:r>
              <a:rPr lang="en-US" sz="1600" dirty="0"/>
              <a:t>Agency for Healthcare Research and Quality.</a:t>
            </a:r>
          </a:p>
          <a:p>
            <a:pPr lvl="0"/>
            <a:r>
              <a:rPr lang="en-US" sz="1600" u="sng" dirty="0">
                <a:hlinkClick r:id="rId3"/>
              </a:rPr>
              <a:t>http://www.ahrq.gov/research/findings/nhqrdr/nhdr11/index.html#</a:t>
            </a:r>
            <a:endParaRPr lang="en-US" sz="1600" u="sng" dirty="0"/>
          </a:p>
          <a:p>
            <a:endParaRPr lang="en-US" sz="1600" dirty="0"/>
          </a:p>
        </p:txBody>
      </p:sp>
    </p:spTree>
    <p:extLst>
      <p:ext uri="{BB962C8B-B14F-4D97-AF65-F5344CB8AC3E}">
        <p14:creationId xmlns:p14="http://schemas.microsoft.com/office/powerpoint/2010/main" val="11170799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ACCESS: After years without improvement, the rate of </a:t>
            </a:r>
            <a:r>
              <a:rPr lang="en-US" sz="2400" dirty="0" err="1"/>
              <a:t>uninsurance</a:t>
            </a:r>
            <a:r>
              <a:rPr lang="en-US" sz="2400" dirty="0"/>
              <a:t> among adults ages 18- 64 decreased substantially during the first half of 2014</a:t>
            </a:r>
          </a:p>
        </p:txBody>
      </p:sp>
      <p:sp>
        <p:nvSpPr>
          <p:cNvPr id="4" name="Footer Placeholder 3"/>
          <p:cNvSpPr>
            <a:spLocks noGrp="1"/>
          </p:cNvSpPr>
          <p:nvPr>
            <p:ph type="ftr" sz="quarter" idx="11"/>
          </p:nvPr>
        </p:nvSpPr>
        <p:spPr/>
        <p:txBody>
          <a:bodyPr/>
          <a:lstStyle/>
          <a:p>
            <a:r>
              <a:rPr lang="en-US" b="1" smtClean="0"/>
              <a:t>The UCSF Double Helix Curriculum: </a:t>
            </a:r>
          </a:p>
          <a:p>
            <a:r>
              <a:rPr lang="en-US" smtClean="0"/>
              <a:t>Transformation of High-Performing Primary Care in Education</a:t>
            </a:r>
            <a:endParaRPr lang="en-US" dirty="0"/>
          </a:p>
        </p:txBody>
      </p:sp>
      <p:sp>
        <p:nvSpPr>
          <p:cNvPr id="5" name="Content Placeholder 64"/>
          <p:cNvSpPr>
            <a:spLocks noGrp="1"/>
          </p:cNvSpPr>
          <p:nvPr>
            <p:ph idx="4294967295"/>
          </p:nvPr>
        </p:nvSpPr>
        <p:spPr>
          <a:xfrm>
            <a:off x="228600" y="1609166"/>
            <a:ext cx="7988300" cy="533400"/>
          </a:xfrm>
        </p:spPr>
        <p:txBody>
          <a:bodyPr>
            <a:normAutofit/>
          </a:bodyPr>
          <a:lstStyle/>
          <a:p>
            <a:pPr marL="0" indent="0" algn="ctr">
              <a:buNone/>
            </a:pPr>
            <a:r>
              <a:rPr lang="en-US" sz="1800" b="1" dirty="0"/>
              <a:t>Adults ages 18-64 who were uninsured at the time of interview, 2000-2014</a:t>
            </a:r>
          </a:p>
          <a:p>
            <a:pPr marL="114300" indent="0">
              <a:buNone/>
            </a:pPr>
            <a:endParaRPr lang="en-US" sz="1800" dirty="0"/>
          </a:p>
        </p:txBody>
      </p:sp>
      <p:graphicFrame>
        <p:nvGraphicFramePr>
          <p:cNvPr id="6" name="Chart 5"/>
          <p:cNvGraphicFramePr>
            <a:graphicFrameLocks/>
          </p:cNvGraphicFramePr>
          <p:nvPr>
            <p:extLst>
              <p:ext uri="{D42A27DB-BD31-4B8C-83A1-F6EECF244321}">
                <p14:modId xmlns:p14="http://schemas.microsoft.com/office/powerpoint/2010/main" val="1619416016"/>
              </p:ext>
            </p:extLst>
          </p:nvPr>
        </p:nvGraphicFramePr>
        <p:xfrm>
          <a:off x="685800" y="2142565"/>
          <a:ext cx="7261412" cy="3953435"/>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1600200" y="5943600"/>
            <a:ext cx="6705600" cy="276999"/>
          </a:xfrm>
          <a:prstGeom prst="rect">
            <a:avLst/>
          </a:prstGeom>
        </p:spPr>
        <p:txBody>
          <a:bodyPr wrap="square">
            <a:spAutoFit/>
          </a:bodyPr>
          <a:lstStyle/>
          <a:p>
            <a:pPr marL="11206" algn="r"/>
            <a:r>
              <a:rPr lang="en-US" sz="1200" dirty="0" smtClean="0">
                <a:solidFill>
                  <a:srgbClr val="7F7F7F"/>
                </a:solidFill>
                <a:latin typeface="Arial"/>
                <a:cs typeface="Arial"/>
              </a:rPr>
              <a:t>Nation</a:t>
            </a:r>
            <a:r>
              <a:rPr lang="en-US" sz="1200" spc="-9" dirty="0" smtClean="0">
                <a:solidFill>
                  <a:srgbClr val="7F7F7F"/>
                </a:solidFill>
                <a:latin typeface="Arial"/>
                <a:cs typeface="Arial"/>
              </a:rPr>
              <a:t>a</a:t>
            </a:r>
            <a:r>
              <a:rPr lang="en-US" sz="1200" dirty="0" smtClean="0">
                <a:solidFill>
                  <a:srgbClr val="7F7F7F"/>
                </a:solidFill>
                <a:latin typeface="Arial"/>
                <a:cs typeface="Arial"/>
              </a:rPr>
              <a:t>l </a:t>
            </a:r>
            <a:r>
              <a:rPr lang="en-US" sz="1200" dirty="0">
                <a:solidFill>
                  <a:srgbClr val="7F7F7F"/>
                </a:solidFill>
                <a:latin typeface="Arial"/>
                <a:cs typeface="Arial"/>
              </a:rPr>
              <a:t>Cen</a:t>
            </a:r>
            <a:r>
              <a:rPr lang="en-US" sz="1200" spc="-9" dirty="0">
                <a:solidFill>
                  <a:srgbClr val="7F7F7F"/>
                </a:solidFill>
                <a:latin typeface="Arial"/>
                <a:cs typeface="Arial"/>
              </a:rPr>
              <a:t>t</a:t>
            </a:r>
            <a:r>
              <a:rPr lang="en-US" sz="1200" dirty="0">
                <a:solidFill>
                  <a:srgbClr val="7F7F7F"/>
                </a:solidFill>
                <a:latin typeface="Arial"/>
                <a:cs typeface="Arial"/>
              </a:rPr>
              <a:t>er for</a:t>
            </a:r>
            <a:r>
              <a:rPr lang="en-US" sz="1200" spc="-12" dirty="0">
                <a:solidFill>
                  <a:srgbClr val="7F7F7F"/>
                </a:solidFill>
                <a:latin typeface="Arial"/>
                <a:cs typeface="Arial"/>
              </a:rPr>
              <a:t> </a:t>
            </a:r>
            <a:r>
              <a:rPr lang="en-US" sz="1200" dirty="0">
                <a:solidFill>
                  <a:srgbClr val="7F7F7F"/>
                </a:solidFill>
                <a:latin typeface="Arial"/>
                <a:cs typeface="Arial"/>
              </a:rPr>
              <a:t>Health</a:t>
            </a:r>
            <a:r>
              <a:rPr lang="en-US" sz="1200" spc="4" dirty="0">
                <a:solidFill>
                  <a:srgbClr val="7F7F7F"/>
                </a:solidFill>
                <a:latin typeface="Arial"/>
                <a:cs typeface="Arial"/>
              </a:rPr>
              <a:t> </a:t>
            </a:r>
            <a:r>
              <a:rPr lang="en-US" sz="1200" dirty="0">
                <a:solidFill>
                  <a:srgbClr val="7F7F7F"/>
                </a:solidFill>
                <a:latin typeface="Arial"/>
                <a:cs typeface="Arial"/>
              </a:rPr>
              <a:t>Stat</a:t>
            </a:r>
            <a:r>
              <a:rPr lang="en-US" sz="1200" spc="-9" dirty="0">
                <a:solidFill>
                  <a:srgbClr val="7F7F7F"/>
                </a:solidFill>
                <a:latin typeface="Arial"/>
                <a:cs typeface="Arial"/>
              </a:rPr>
              <a:t>i</a:t>
            </a:r>
            <a:r>
              <a:rPr lang="en-US" sz="1200" spc="4" dirty="0">
                <a:solidFill>
                  <a:srgbClr val="7F7F7F"/>
                </a:solidFill>
                <a:latin typeface="Arial"/>
                <a:cs typeface="Arial"/>
              </a:rPr>
              <a:t>s</a:t>
            </a:r>
            <a:r>
              <a:rPr lang="en-US" sz="1200" dirty="0">
                <a:solidFill>
                  <a:srgbClr val="7F7F7F"/>
                </a:solidFill>
                <a:latin typeface="Arial"/>
                <a:cs typeface="Arial"/>
              </a:rPr>
              <a:t>t</a:t>
            </a:r>
            <a:r>
              <a:rPr lang="en-US" sz="1200" spc="-9" dirty="0">
                <a:solidFill>
                  <a:srgbClr val="7F7F7F"/>
                </a:solidFill>
                <a:latin typeface="Arial"/>
                <a:cs typeface="Arial"/>
              </a:rPr>
              <a:t>i</a:t>
            </a:r>
            <a:r>
              <a:rPr lang="en-US" sz="1200" spc="4" dirty="0">
                <a:solidFill>
                  <a:srgbClr val="7F7F7F"/>
                </a:solidFill>
                <a:latin typeface="Arial"/>
                <a:cs typeface="Arial"/>
              </a:rPr>
              <a:t>c</a:t>
            </a:r>
            <a:r>
              <a:rPr lang="en-US" sz="1200" spc="-9" dirty="0">
                <a:solidFill>
                  <a:srgbClr val="7F7F7F"/>
                </a:solidFill>
                <a:latin typeface="Arial"/>
                <a:cs typeface="Arial"/>
              </a:rPr>
              <a:t>s</a:t>
            </a:r>
            <a:r>
              <a:rPr lang="en-US" sz="1200" dirty="0">
                <a:solidFill>
                  <a:srgbClr val="7F7F7F"/>
                </a:solidFill>
                <a:latin typeface="Arial"/>
                <a:cs typeface="Arial"/>
              </a:rPr>
              <a:t>, Nat</a:t>
            </a:r>
            <a:r>
              <a:rPr lang="en-US" sz="1200" spc="-9" dirty="0">
                <a:solidFill>
                  <a:srgbClr val="7F7F7F"/>
                </a:solidFill>
                <a:latin typeface="Arial"/>
                <a:cs typeface="Arial"/>
              </a:rPr>
              <a:t>i</a:t>
            </a:r>
            <a:r>
              <a:rPr lang="en-US" sz="1200" dirty="0">
                <a:solidFill>
                  <a:srgbClr val="7F7F7F"/>
                </a:solidFill>
                <a:latin typeface="Arial"/>
                <a:cs typeface="Arial"/>
              </a:rPr>
              <a:t>on</a:t>
            </a:r>
            <a:r>
              <a:rPr lang="en-US" sz="1200" spc="-9" dirty="0">
                <a:solidFill>
                  <a:srgbClr val="7F7F7F"/>
                </a:solidFill>
                <a:latin typeface="Arial"/>
                <a:cs typeface="Arial"/>
              </a:rPr>
              <a:t>a</a:t>
            </a:r>
            <a:r>
              <a:rPr lang="en-US" sz="1200" dirty="0">
                <a:solidFill>
                  <a:srgbClr val="7F7F7F"/>
                </a:solidFill>
                <a:latin typeface="Arial"/>
                <a:cs typeface="Arial"/>
              </a:rPr>
              <a:t>l Hea</a:t>
            </a:r>
            <a:r>
              <a:rPr lang="en-US" sz="1200" spc="-9" dirty="0">
                <a:solidFill>
                  <a:srgbClr val="7F7F7F"/>
                </a:solidFill>
                <a:latin typeface="Arial"/>
                <a:cs typeface="Arial"/>
              </a:rPr>
              <a:t>lt</a:t>
            </a:r>
            <a:r>
              <a:rPr lang="en-US" sz="1200" dirty="0">
                <a:solidFill>
                  <a:srgbClr val="7F7F7F"/>
                </a:solidFill>
                <a:latin typeface="Arial"/>
                <a:cs typeface="Arial"/>
              </a:rPr>
              <a:t>h Inter</a:t>
            </a:r>
            <a:r>
              <a:rPr lang="en-US" sz="1200" spc="-9" dirty="0">
                <a:solidFill>
                  <a:srgbClr val="7F7F7F"/>
                </a:solidFill>
                <a:latin typeface="Arial"/>
                <a:cs typeface="Arial"/>
              </a:rPr>
              <a:t>v</a:t>
            </a:r>
            <a:r>
              <a:rPr lang="en-US" sz="1200" dirty="0">
                <a:solidFill>
                  <a:srgbClr val="7F7F7F"/>
                </a:solidFill>
                <a:latin typeface="Arial"/>
                <a:cs typeface="Arial"/>
              </a:rPr>
              <a:t>iew</a:t>
            </a:r>
            <a:r>
              <a:rPr lang="en-US" sz="1200" spc="-12" dirty="0">
                <a:solidFill>
                  <a:srgbClr val="7F7F7F"/>
                </a:solidFill>
                <a:latin typeface="Arial"/>
                <a:cs typeface="Arial"/>
              </a:rPr>
              <a:t> </a:t>
            </a:r>
            <a:r>
              <a:rPr lang="en-US" sz="1200" dirty="0">
                <a:solidFill>
                  <a:srgbClr val="7F7F7F"/>
                </a:solidFill>
                <a:latin typeface="Arial"/>
                <a:cs typeface="Arial"/>
              </a:rPr>
              <a:t>Sur</a:t>
            </a:r>
            <a:r>
              <a:rPr lang="en-US" sz="1200" spc="-9" dirty="0">
                <a:solidFill>
                  <a:srgbClr val="7F7F7F"/>
                </a:solidFill>
                <a:latin typeface="Arial"/>
                <a:cs typeface="Arial"/>
              </a:rPr>
              <a:t>v</a:t>
            </a:r>
            <a:r>
              <a:rPr lang="en-US" sz="1200" dirty="0">
                <a:solidFill>
                  <a:srgbClr val="7F7F7F"/>
                </a:solidFill>
                <a:latin typeface="Arial"/>
                <a:cs typeface="Arial"/>
              </a:rPr>
              <a:t>e</a:t>
            </a:r>
            <a:r>
              <a:rPr lang="en-US" sz="1200" spc="-9" dirty="0">
                <a:solidFill>
                  <a:srgbClr val="7F7F7F"/>
                </a:solidFill>
                <a:latin typeface="Arial"/>
                <a:cs typeface="Arial"/>
              </a:rPr>
              <a:t>y</a:t>
            </a:r>
            <a:r>
              <a:rPr lang="en-US" sz="1200" dirty="0">
                <a:solidFill>
                  <a:srgbClr val="7F7F7F"/>
                </a:solidFill>
                <a:latin typeface="Arial"/>
                <a:cs typeface="Arial"/>
              </a:rPr>
              <a:t>, 2</a:t>
            </a:r>
            <a:r>
              <a:rPr lang="en-US" sz="1200" spc="18" dirty="0">
                <a:solidFill>
                  <a:srgbClr val="7F7F7F"/>
                </a:solidFill>
                <a:latin typeface="Arial"/>
                <a:cs typeface="Arial"/>
              </a:rPr>
              <a:t>0</a:t>
            </a:r>
            <a:r>
              <a:rPr lang="en-US" sz="1200" dirty="0">
                <a:solidFill>
                  <a:srgbClr val="7F7F7F"/>
                </a:solidFill>
                <a:latin typeface="Arial"/>
                <a:cs typeface="Arial"/>
              </a:rPr>
              <a:t>0</a:t>
            </a:r>
            <a:r>
              <a:rPr lang="en-US" sz="1200" spc="-9" dirty="0">
                <a:solidFill>
                  <a:srgbClr val="7F7F7F"/>
                </a:solidFill>
                <a:latin typeface="Arial"/>
                <a:cs typeface="Arial"/>
              </a:rPr>
              <a:t>0</a:t>
            </a:r>
            <a:r>
              <a:rPr lang="en-US" sz="1200" dirty="0">
                <a:solidFill>
                  <a:srgbClr val="7F7F7F"/>
                </a:solidFill>
                <a:latin typeface="Arial"/>
                <a:cs typeface="Arial"/>
              </a:rPr>
              <a:t>-</a:t>
            </a:r>
            <a:r>
              <a:rPr lang="en-US" sz="1200" spc="4" dirty="0">
                <a:solidFill>
                  <a:srgbClr val="7F7F7F"/>
                </a:solidFill>
                <a:latin typeface="Arial"/>
                <a:cs typeface="Arial"/>
              </a:rPr>
              <a:t>J</a:t>
            </a:r>
            <a:r>
              <a:rPr lang="en-US" sz="1200" spc="-9" dirty="0">
                <a:solidFill>
                  <a:srgbClr val="7F7F7F"/>
                </a:solidFill>
                <a:latin typeface="Arial"/>
                <a:cs typeface="Arial"/>
              </a:rPr>
              <a:t>u</a:t>
            </a:r>
            <a:r>
              <a:rPr lang="en-US" sz="1200" dirty="0">
                <a:solidFill>
                  <a:srgbClr val="7F7F7F"/>
                </a:solidFill>
                <a:latin typeface="Arial"/>
                <a:cs typeface="Arial"/>
              </a:rPr>
              <a:t>ne</a:t>
            </a:r>
            <a:r>
              <a:rPr lang="en-US" sz="1200" spc="-9" dirty="0">
                <a:solidFill>
                  <a:srgbClr val="7F7F7F"/>
                </a:solidFill>
                <a:latin typeface="Arial"/>
                <a:cs typeface="Arial"/>
              </a:rPr>
              <a:t> </a:t>
            </a:r>
            <a:r>
              <a:rPr lang="en-US" sz="1200" dirty="0">
                <a:solidFill>
                  <a:srgbClr val="7F7F7F"/>
                </a:solidFill>
                <a:latin typeface="Arial"/>
                <a:cs typeface="Arial"/>
              </a:rPr>
              <a:t>2014.</a:t>
            </a:r>
            <a:endParaRPr lang="en-US" sz="1200" dirty="0">
              <a:solidFill>
                <a:srgbClr val="7F7F7F"/>
              </a:solidFill>
              <a:latin typeface="Times New Roman"/>
              <a:cs typeface="Times New Roman"/>
            </a:endParaRPr>
          </a:p>
        </p:txBody>
      </p:sp>
    </p:spTree>
    <p:extLst>
      <p:ext uri="{BB962C8B-B14F-4D97-AF65-F5344CB8AC3E}">
        <p14:creationId xmlns:p14="http://schemas.microsoft.com/office/powerpoint/2010/main" val="13452986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Equity as a Quality issue: Interventions</a:t>
            </a:r>
            <a:endParaRPr lang="en-US" dirty="0"/>
          </a:p>
        </p:txBody>
      </p:sp>
      <p:sp>
        <p:nvSpPr>
          <p:cNvPr id="3" name="Content Placeholder 2"/>
          <p:cNvSpPr>
            <a:spLocks noGrp="1"/>
          </p:cNvSpPr>
          <p:nvPr>
            <p:ph idx="1"/>
          </p:nvPr>
        </p:nvSpPr>
        <p:spPr/>
        <p:txBody>
          <a:bodyPr/>
          <a:lstStyle/>
          <a:p>
            <a:pPr>
              <a:defRPr/>
            </a:pPr>
            <a:r>
              <a:rPr lang="en-US" dirty="0"/>
              <a:t>Do QI efforts reduce or increase HCD?</a:t>
            </a:r>
          </a:p>
          <a:p>
            <a:pPr lvl="1">
              <a:defRPr/>
            </a:pPr>
            <a:r>
              <a:rPr lang="en-US" dirty="0"/>
              <a:t>Broad range of interventions</a:t>
            </a:r>
          </a:p>
          <a:p>
            <a:pPr lvl="1">
              <a:defRPr/>
            </a:pPr>
            <a:r>
              <a:rPr lang="en-US" dirty="0"/>
              <a:t>Mixed results</a:t>
            </a:r>
          </a:p>
          <a:p>
            <a:pPr lvl="1">
              <a:defRPr/>
            </a:pPr>
            <a:r>
              <a:rPr lang="en-US" dirty="0"/>
              <a:t>Expert consensus that general QI may help but probably not sufficient to reduce HCD</a:t>
            </a:r>
          </a:p>
          <a:p>
            <a:pPr lvl="1">
              <a:defRPr/>
            </a:pPr>
            <a:r>
              <a:rPr lang="en-US" dirty="0"/>
              <a:t>Instead, tailored interventions to particular racial/ethnic groups</a:t>
            </a:r>
          </a:p>
          <a:p>
            <a:pPr lvl="2">
              <a:buNone/>
              <a:defRPr/>
            </a:pPr>
            <a:endParaRPr lang="en-US" dirty="0"/>
          </a:p>
          <a:p>
            <a:pPr lvl="1">
              <a:defRPr/>
            </a:pPr>
            <a:endParaRPr lang="en-US" dirty="0"/>
          </a:p>
          <a:p>
            <a:pPr lvl="1">
              <a:buNone/>
              <a:defRPr/>
            </a:pPr>
            <a:endParaRPr lang="en-US" dirty="0"/>
          </a:p>
          <a:p>
            <a:endParaRPr lang="en-US" dirty="0"/>
          </a:p>
        </p:txBody>
      </p:sp>
      <p:sp>
        <p:nvSpPr>
          <p:cNvPr id="4" name="Footer Placeholder 3"/>
          <p:cNvSpPr>
            <a:spLocks noGrp="1"/>
          </p:cNvSpPr>
          <p:nvPr>
            <p:ph type="ftr" sz="quarter" idx="11"/>
          </p:nvPr>
        </p:nvSpPr>
        <p:spPr/>
        <p:txBody>
          <a:bodyPr/>
          <a:lstStyle/>
          <a:p>
            <a:r>
              <a:rPr lang="en-US" b="1" smtClean="0"/>
              <a:t>The UCSF Double Helix Curriculum: </a:t>
            </a:r>
          </a:p>
          <a:p>
            <a:r>
              <a:rPr lang="en-US" smtClean="0"/>
              <a:t>Transformation of High-Performing Primary Care in Education</a:t>
            </a:r>
            <a:endParaRPr lang="en-US" dirty="0"/>
          </a:p>
        </p:txBody>
      </p:sp>
    </p:spTree>
    <p:extLst>
      <p:ext uri="{BB962C8B-B14F-4D97-AF65-F5344CB8AC3E}">
        <p14:creationId xmlns:p14="http://schemas.microsoft.com/office/powerpoint/2010/main" val="20496652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HCD as a Quality of care problem: Interventions</a:t>
            </a:r>
          </a:p>
        </p:txBody>
      </p:sp>
      <p:sp>
        <p:nvSpPr>
          <p:cNvPr id="3" name="Content Placeholder 2"/>
          <p:cNvSpPr>
            <a:spLocks noGrp="1"/>
          </p:cNvSpPr>
          <p:nvPr>
            <p:ph idx="1"/>
          </p:nvPr>
        </p:nvSpPr>
        <p:spPr/>
        <p:txBody>
          <a:bodyPr/>
          <a:lstStyle/>
          <a:p>
            <a:pPr>
              <a:defRPr/>
            </a:pPr>
            <a:r>
              <a:rPr lang="en-US" dirty="0"/>
              <a:t>Target all patient but use culturally appropriate approaches</a:t>
            </a:r>
          </a:p>
          <a:p>
            <a:pPr lvl="1">
              <a:defRPr/>
            </a:pPr>
            <a:r>
              <a:rPr lang="en-US" dirty="0"/>
              <a:t>RCT for depression [Miranda 2003]</a:t>
            </a:r>
          </a:p>
          <a:p>
            <a:pPr marL="411480" lvl="1" indent="0">
              <a:buNone/>
              <a:defRPr/>
            </a:pPr>
            <a:endParaRPr lang="en-US" dirty="0"/>
          </a:p>
          <a:p>
            <a:pPr>
              <a:defRPr/>
            </a:pPr>
            <a:r>
              <a:rPr lang="en-US" dirty="0"/>
              <a:t>Target specific groups who have been receiving lower-quality care</a:t>
            </a:r>
          </a:p>
          <a:p>
            <a:pPr lvl="1">
              <a:defRPr/>
            </a:pPr>
            <a:r>
              <a:rPr lang="en-US" dirty="0"/>
              <a:t>Aetna’s diabetes management pilot program for African </a:t>
            </a:r>
            <a:r>
              <a:rPr lang="en-US" dirty="0" err="1"/>
              <a:t>Ams</a:t>
            </a:r>
            <a:r>
              <a:rPr lang="en-US" dirty="0"/>
              <a:t> and Latinos</a:t>
            </a:r>
          </a:p>
          <a:p>
            <a:pPr lvl="1">
              <a:buNone/>
              <a:defRPr/>
            </a:pPr>
            <a:endParaRPr lang="en-US" dirty="0"/>
          </a:p>
          <a:p>
            <a:endParaRPr lang="en-US" dirty="0"/>
          </a:p>
        </p:txBody>
      </p:sp>
      <p:sp>
        <p:nvSpPr>
          <p:cNvPr id="4" name="Footer Placeholder 3"/>
          <p:cNvSpPr>
            <a:spLocks noGrp="1"/>
          </p:cNvSpPr>
          <p:nvPr>
            <p:ph type="ftr" sz="quarter" idx="11"/>
          </p:nvPr>
        </p:nvSpPr>
        <p:spPr/>
        <p:txBody>
          <a:bodyPr/>
          <a:lstStyle/>
          <a:p>
            <a:r>
              <a:rPr lang="en-US" b="1" smtClean="0"/>
              <a:t>The UCSF Double Helix Curriculum: </a:t>
            </a:r>
          </a:p>
          <a:p>
            <a:r>
              <a:rPr lang="en-US" smtClean="0"/>
              <a:t>Transformation of High-Performing Primary Care in Education</a:t>
            </a:r>
            <a:endParaRPr lang="en-US" dirty="0"/>
          </a:p>
        </p:txBody>
      </p:sp>
    </p:spTree>
    <p:extLst>
      <p:ext uri="{BB962C8B-B14F-4D97-AF65-F5344CB8AC3E}">
        <p14:creationId xmlns:p14="http://schemas.microsoft.com/office/powerpoint/2010/main" val="2878701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pPr>
              <a:lnSpc>
                <a:spcPct val="90000"/>
              </a:lnSpc>
              <a:defRPr/>
            </a:pPr>
            <a:r>
              <a:rPr lang="en-US" sz="2000" dirty="0"/>
              <a:t>Recognize differences between the clinician and patient view of health and illness may lead to poor adherence</a:t>
            </a:r>
          </a:p>
          <a:p>
            <a:pPr>
              <a:lnSpc>
                <a:spcPct val="90000"/>
              </a:lnSpc>
              <a:defRPr/>
            </a:pPr>
            <a:r>
              <a:rPr lang="en-US" sz="2000" dirty="0"/>
              <a:t>Learn tools to practice cultural curiosity and humility</a:t>
            </a:r>
          </a:p>
          <a:p>
            <a:pPr>
              <a:lnSpc>
                <a:spcPct val="90000"/>
              </a:lnSpc>
              <a:defRPr/>
            </a:pPr>
            <a:r>
              <a:rPr lang="en-US" sz="2000" dirty="0"/>
              <a:t>Review health disparities and health care disparities</a:t>
            </a:r>
          </a:p>
          <a:p>
            <a:pPr>
              <a:lnSpc>
                <a:spcPct val="90000"/>
              </a:lnSpc>
              <a:defRPr/>
            </a:pPr>
            <a:r>
              <a:rPr lang="en-US" sz="2000" dirty="0"/>
              <a:t>Review the complex causes of health care disparities</a:t>
            </a:r>
          </a:p>
          <a:p>
            <a:pPr>
              <a:lnSpc>
                <a:spcPct val="90000"/>
              </a:lnSpc>
              <a:defRPr/>
            </a:pPr>
            <a:r>
              <a:rPr lang="en-US" sz="2000" dirty="0"/>
              <a:t>Describe how QI can be used to identify disparities and help eliminate </a:t>
            </a:r>
            <a:r>
              <a:rPr lang="en-US" sz="2000" dirty="0" smtClean="0"/>
              <a:t>them</a:t>
            </a:r>
            <a:endParaRPr lang="en-US" sz="2000" dirty="0"/>
          </a:p>
        </p:txBody>
      </p:sp>
      <p:sp>
        <p:nvSpPr>
          <p:cNvPr id="4" name="Footer Placeholder 3"/>
          <p:cNvSpPr>
            <a:spLocks noGrp="1"/>
          </p:cNvSpPr>
          <p:nvPr>
            <p:ph type="ftr" sz="quarter" idx="11"/>
          </p:nvPr>
        </p:nvSpPr>
        <p:spPr/>
        <p:txBody>
          <a:bodyPr/>
          <a:lstStyle/>
          <a:p>
            <a:r>
              <a:rPr lang="en-US" b="1" smtClean="0"/>
              <a:t>The UCSF Double Helix Curriculum: </a:t>
            </a:r>
          </a:p>
          <a:p>
            <a:r>
              <a:rPr lang="en-US" smtClean="0"/>
              <a:t>Transformation of High-Performing Primary Care in Education</a:t>
            </a:r>
            <a:endParaRPr lang="en-US" dirty="0"/>
          </a:p>
        </p:txBody>
      </p:sp>
    </p:spTree>
    <p:extLst>
      <p:ext uri="{BB962C8B-B14F-4D97-AF65-F5344CB8AC3E}">
        <p14:creationId xmlns:p14="http://schemas.microsoft.com/office/powerpoint/2010/main" val="21031530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Best Practices</a:t>
            </a:r>
            <a:endParaRPr lang="en-US" dirty="0"/>
          </a:p>
        </p:txBody>
      </p:sp>
      <p:sp>
        <p:nvSpPr>
          <p:cNvPr id="3" name="Content Placeholder 2"/>
          <p:cNvSpPr>
            <a:spLocks noGrp="1"/>
          </p:cNvSpPr>
          <p:nvPr>
            <p:ph idx="1"/>
          </p:nvPr>
        </p:nvSpPr>
        <p:spPr/>
        <p:txBody>
          <a:bodyPr/>
          <a:lstStyle/>
          <a:p>
            <a:pPr lvl="0">
              <a:defRPr/>
            </a:pPr>
            <a:r>
              <a:rPr lang="en-US" dirty="0"/>
              <a:t>Finding Answers: Disparities Research for Change  </a:t>
            </a:r>
            <a:r>
              <a:rPr lang="en-US" dirty="0">
                <a:hlinkClick r:id="rId2"/>
              </a:rPr>
              <a:t>http://www.solvingdisparities.org/tools/roadmap</a:t>
            </a:r>
            <a:endParaRPr lang="en-US" dirty="0"/>
          </a:p>
          <a:p>
            <a:pPr lvl="0">
              <a:buNone/>
              <a:defRPr/>
            </a:pPr>
            <a:endParaRPr lang="en-US" dirty="0"/>
          </a:p>
          <a:p>
            <a:pPr>
              <a:defRPr/>
            </a:pPr>
            <a:r>
              <a:rPr lang="en-US" dirty="0"/>
              <a:t>Multifaceted approaches</a:t>
            </a:r>
          </a:p>
          <a:p>
            <a:pPr>
              <a:defRPr/>
            </a:pPr>
            <a:r>
              <a:rPr lang="en-US" dirty="0"/>
              <a:t>Focus on cultural relevancy</a:t>
            </a:r>
          </a:p>
          <a:p>
            <a:pPr>
              <a:defRPr/>
            </a:pPr>
            <a:r>
              <a:rPr lang="en-US" dirty="0"/>
              <a:t>Nursing staff led programs</a:t>
            </a:r>
          </a:p>
          <a:p>
            <a:pPr>
              <a:defRPr/>
            </a:pPr>
            <a:r>
              <a:rPr lang="en-US" dirty="0"/>
              <a:t>Interactive education</a:t>
            </a:r>
          </a:p>
          <a:p>
            <a:pPr>
              <a:defRPr/>
            </a:pPr>
            <a:r>
              <a:rPr lang="en-US" dirty="0"/>
              <a:t>Family and community </a:t>
            </a:r>
            <a:r>
              <a:rPr lang="en-US" dirty="0" smtClean="0"/>
              <a:t>programs</a:t>
            </a:r>
            <a:endParaRPr lang="en-US" dirty="0"/>
          </a:p>
        </p:txBody>
      </p:sp>
      <p:sp>
        <p:nvSpPr>
          <p:cNvPr id="4" name="Footer Placeholder 3"/>
          <p:cNvSpPr>
            <a:spLocks noGrp="1"/>
          </p:cNvSpPr>
          <p:nvPr>
            <p:ph type="ftr" sz="quarter" idx="11"/>
          </p:nvPr>
        </p:nvSpPr>
        <p:spPr/>
        <p:txBody>
          <a:bodyPr/>
          <a:lstStyle/>
          <a:p>
            <a:r>
              <a:rPr lang="en-US" b="1" smtClean="0"/>
              <a:t>The UCSF Double Helix Curriculum: </a:t>
            </a:r>
          </a:p>
          <a:p>
            <a:r>
              <a:rPr lang="en-US" smtClean="0"/>
              <a:t>Transformation of High-Performing Primary Care in Education</a:t>
            </a:r>
            <a:endParaRPr lang="en-US" dirty="0"/>
          </a:p>
        </p:txBody>
      </p:sp>
    </p:spTree>
    <p:extLst>
      <p:ext uri="{BB962C8B-B14F-4D97-AF65-F5344CB8AC3E}">
        <p14:creationId xmlns:p14="http://schemas.microsoft.com/office/powerpoint/2010/main" val="1368264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Supporting Accreditation Organizations and Policy </a:t>
            </a:r>
          </a:p>
        </p:txBody>
      </p:sp>
      <p:sp>
        <p:nvSpPr>
          <p:cNvPr id="3" name="Content Placeholder 2"/>
          <p:cNvSpPr>
            <a:spLocks noGrp="1"/>
          </p:cNvSpPr>
          <p:nvPr>
            <p:ph idx="1"/>
          </p:nvPr>
        </p:nvSpPr>
        <p:spPr/>
        <p:txBody>
          <a:bodyPr/>
          <a:lstStyle/>
          <a:p>
            <a:r>
              <a:rPr lang="en-US" dirty="0"/>
              <a:t>Joint Commission</a:t>
            </a:r>
          </a:p>
          <a:p>
            <a:r>
              <a:rPr lang="en-US" dirty="0"/>
              <a:t>Centers for Medicare and Medicaid</a:t>
            </a:r>
          </a:p>
          <a:p>
            <a:r>
              <a:rPr lang="en-US" dirty="0"/>
              <a:t>NCQA</a:t>
            </a:r>
          </a:p>
          <a:p>
            <a:endParaRPr lang="en-US" dirty="0"/>
          </a:p>
          <a:p>
            <a:r>
              <a:rPr lang="en-US" dirty="0"/>
              <a:t>Affordable Care Act 2010</a:t>
            </a:r>
          </a:p>
          <a:p>
            <a:r>
              <a:rPr lang="en-US" dirty="0"/>
              <a:t>American Recovery and Reinvestment Act 2009</a:t>
            </a:r>
          </a:p>
          <a:p>
            <a:r>
              <a:rPr lang="en-US" dirty="0"/>
              <a:t>Medicare Improvements for Patients and Providers Act </a:t>
            </a:r>
            <a:r>
              <a:rPr lang="en-US" dirty="0" smtClean="0"/>
              <a:t>2008</a:t>
            </a:r>
            <a:endParaRPr lang="en-US" dirty="0"/>
          </a:p>
        </p:txBody>
      </p:sp>
      <p:sp>
        <p:nvSpPr>
          <p:cNvPr id="4" name="Footer Placeholder 3"/>
          <p:cNvSpPr>
            <a:spLocks noGrp="1"/>
          </p:cNvSpPr>
          <p:nvPr>
            <p:ph type="ftr" sz="quarter" idx="11"/>
          </p:nvPr>
        </p:nvSpPr>
        <p:spPr/>
        <p:txBody>
          <a:bodyPr/>
          <a:lstStyle/>
          <a:p>
            <a:r>
              <a:rPr lang="en-US" b="1" smtClean="0"/>
              <a:t>The UCSF Double Helix Curriculum: </a:t>
            </a:r>
          </a:p>
          <a:p>
            <a:r>
              <a:rPr lang="en-US" smtClean="0"/>
              <a:t>Transformation of High-Performing Primary Care in Education</a:t>
            </a:r>
            <a:endParaRPr lang="en-US" dirty="0"/>
          </a:p>
        </p:txBody>
      </p:sp>
    </p:spTree>
    <p:extLst>
      <p:ext uri="{BB962C8B-B14F-4D97-AF65-F5344CB8AC3E}">
        <p14:creationId xmlns:p14="http://schemas.microsoft.com/office/powerpoint/2010/main" val="7935839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National Committee for Quality Assurance standards </a:t>
            </a:r>
          </a:p>
        </p:txBody>
      </p:sp>
      <p:sp>
        <p:nvSpPr>
          <p:cNvPr id="3" name="Content Placeholder 2"/>
          <p:cNvSpPr>
            <a:spLocks noGrp="1"/>
          </p:cNvSpPr>
          <p:nvPr>
            <p:ph idx="1"/>
          </p:nvPr>
        </p:nvSpPr>
        <p:spPr/>
        <p:txBody>
          <a:bodyPr/>
          <a:lstStyle/>
          <a:p>
            <a:r>
              <a:rPr lang="en-US" dirty="0"/>
              <a:t>Data Collection Methods and Policies</a:t>
            </a:r>
          </a:p>
          <a:p>
            <a:r>
              <a:rPr lang="en-US" dirty="0"/>
              <a:t>Access, Availability and Evaluation of Language Services</a:t>
            </a:r>
          </a:p>
          <a:p>
            <a:r>
              <a:rPr lang="en-US" dirty="0"/>
              <a:t>Network Diversity and Cultural Competence</a:t>
            </a:r>
          </a:p>
          <a:p>
            <a:r>
              <a:rPr lang="en-US" dirty="0"/>
              <a:t>Commitment to Accountability and Quality </a:t>
            </a:r>
            <a:r>
              <a:rPr lang="en-US" dirty="0" smtClean="0"/>
              <a:t>Improvement</a:t>
            </a:r>
            <a:endParaRPr lang="en-US" dirty="0"/>
          </a:p>
        </p:txBody>
      </p:sp>
      <p:sp>
        <p:nvSpPr>
          <p:cNvPr id="4" name="Footer Placeholder 3"/>
          <p:cNvSpPr>
            <a:spLocks noGrp="1"/>
          </p:cNvSpPr>
          <p:nvPr>
            <p:ph type="ftr" sz="quarter" idx="11"/>
          </p:nvPr>
        </p:nvSpPr>
        <p:spPr/>
        <p:txBody>
          <a:bodyPr/>
          <a:lstStyle/>
          <a:p>
            <a:r>
              <a:rPr lang="en-US" b="1" smtClean="0"/>
              <a:t>The UCSF Double Helix Curriculum: </a:t>
            </a:r>
          </a:p>
          <a:p>
            <a:r>
              <a:rPr lang="en-US" smtClean="0"/>
              <a:t>Transformation of High-Performing Primary Care in Education</a:t>
            </a:r>
            <a:endParaRPr lang="en-US" dirty="0"/>
          </a:p>
        </p:txBody>
      </p:sp>
    </p:spTree>
    <p:extLst>
      <p:ext uri="{BB962C8B-B14F-4D97-AF65-F5344CB8AC3E}">
        <p14:creationId xmlns:p14="http://schemas.microsoft.com/office/powerpoint/2010/main" val="28165865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FOCUS-PDCA Cycle</a:t>
            </a:r>
          </a:p>
        </p:txBody>
      </p:sp>
      <p:sp>
        <p:nvSpPr>
          <p:cNvPr id="3" name="Content Placeholder 2"/>
          <p:cNvSpPr>
            <a:spLocks noGrp="1"/>
          </p:cNvSpPr>
          <p:nvPr>
            <p:ph idx="1"/>
          </p:nvPr>
        </p:nvSpPr>
        <p:spPr/>
        <p:txBody>
          <a:bodyPr/>
          <a:lstStyle/>
          <a:p>
            <a:r>
              <a:rPr lang="en-US" sz="2400" b="1" dirty="0">
                <a:cs typeface="Calibri"/>
              </a:rPr>
              <a:t>F</a:t>
            </a:r>
            <a:r>
              <a:rPr lang="en-US" sz="2400" dirty="0">
                <a:cs typeface="Calibri"/>
              </a:rPr>
              <a:t>ind a process improvement opportunity</a:t>
            </a:r>
          </a:p>
          <a:p>
            <a:r>
              <a:rPr lang="en-US" sz="2400" b="1" dirty="0">
                <a:cs typeface="Calibri"/>
              </a:rPr>
              <a:t>O</a:t>
            </a:r>
            <a:r>
              <a:rPr lang="en-US" sz="2400" dirty="0">
                <a:cs typeface="Calibri"/>
              </a:rPr>
              <a:t>rganize a team of individuals who understand the process</a:t>
            </a:r>
          </a:p>
          <a:p>
            <a:r>
              <a:rPr lang="en-US" sz="2400" b="1" dirty="0">
                <a:cs typeface="Calibri"/>
              </a:rPr>
              <a:t>C</a:t>
            </a:r>
            <a:r>
              <a:rPr lang="en-US" sz="2400" dirty="0">
                <a:cs typeface="Calibri"/>
              </a:rPr>
              <a:t>larify current knowledge about the problem</a:t>
            </a:r>
          </a:p>
          <a:p>
            <a:r>
              <a:rPr lang="en-US" sz="2400" b="1" dirty="0">
                <a:cs typeface="Calibri"/>
              </a:rPr>
              <a:t>U</a:t>
            </a:r>
            <a:r>
              <a:rPr lang="en-US" sz="2400" dirty="0">
                <a:cs typeface="Calibri"/>
              </a:rPr>
              <a:t>ncover/understand the causes of variation</a:t>
            </a:r>
          </a:p>
          <a:p>
            <a:r>
              <a:rPr lang="en-US" sz="2400" b="1" dirty="0">
                <a:cs typeface="Calibri"/>
              </a:rPr>
              <a:t>S</a:t>
            </a:r>
            <a:r>
              <a:rPr lang="en-US" sz="2400" dirty="0">
                <a:cs typeface="Calibri"/>
              </a:rPr>
              <a:t>elect a process improvement/</a:t>
            </a:r>
            <a:r>
              <a:rPr lang="en-US" sz="2400" b="1" dirty="0">
                <a:cs typeface="Calibri"/>
              </a:rPr>
              <a:t>S</a:t>
            </a:r>
            <a:r>
              <a:rPr lang="en-US" sz="2400" dirty="0">
                <a:cs typeface="Calibri"/>
              </a:rPr>
              <a:t>tart the PDCA </a:t>
            </a:r>
            <a:r>
              <a:rPr lang="en-US" sz="2400" dirty="0" smtClean="0">
                <a:cs typeface="Calibri"/>
              </a:rPr>
              <a:t>cycle</a:t>
            </a:r>
            <a:endParaRPr lang="en-US" sz="2400" b="1" dirty="0">
              <a:cs typeface="Calibri"/>
            </a:endParaRPr>
          </a:p>
        </p:txBody>
      </p:sp>
      <p:sp>
        <p:nvSpPr>
          <p:cNvPr id="4" name="Footer Placeholder 3"/>
          <p:cNvSpPr>
            <a:spLocks noGrp="1"/>
          </p:cNvSpPr>
          <p:nvPr>
            <p:ph type="ftr" sz="quarter" idx="11"/>
          </p:nvPr>
        </p:nvSpPr>
        <p:spPr/>
        <p:txBody>
          <a:bodyPr/>
          <a:lstStyle/>
          <a:p>
            <a:r>
              <a:rPr lang="en-US" b="1" smtClean="0"/>
              <a:t>The UCSF Double Helix Curriculum: </a:t>
            </a:r>
          </a:p>
          <a:p>
            <a:r>
              <a:rPr lang="en-US" smtClean="0"/>
              <a:t>Transformation of High-Performing Primary Care in Education</a:t>
            </a:r>
            <a:endParaRPr lang="en-US" dirty="0"/>
          </a:p>
        </p:txBody>
      </p:sp>
    </p:spTree>
    <p:extLst>
      <p:ext uri="{BB962C8B-B14F-4D97-AF65-F5344CB8AC3E}">
        <p14:creationId xmlns:p14="http://schemas.microsoft.com/office/powerpoint/2010/main" val="18468382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FOCUS-PDCA (cont.)</a:t>
            </a:r>
          </a:p>
        </p:txBody>
      </p:sp>
      <p:sp>
        <p:nvSpPr>
          <p:cNvPr id="3" name="Content Placeholder 2"/>
          <p:cNvSpPr>
            <a:spLocks noGrp="1"/>
          </p:cNvSpPr>
          <p:nvPr>
            <p:ph idx="1"/>
          </p:nvPr>
        </p:nvSpPr>
        <p:spPr/>
        <p:txBody>
          <a:bodyPr/>
          <a:lstStyle/>
          <a:p>
            <a:r>
              <a:rPr lang="en-US" sz="2400" b="1" dirty="0"/>
              <a:t>P</a:t>
            </a:r>
            <a:r>
              <a:rPr lang="en-US" sz="2400" dirty="0"/>
              <a:t>lan the process improvement</a:t>
            </a:r>
          </a:p>
          <a:p>
            <a:r>
              <a:rPr lang="en-US" sz="2400" b="1" dirty="0"/>
              <a:t>D</a:t>
            </a:r>
            <a:r>
              <a:rPr lang="en-US" sz="2400" dirty="0"/>
              <a:t>o the process improvement, data collection, and data analysis</a:t>
            </a:r>
          </a:p>
          <a:p>
            <a:r>
              <a:rPr lang="en-US" sz="2400" b="1" dirty="0"/>
              <a:t>C</a:t>
            </a:r>
            <a:r>
              <a:rPr lang="en-US" sz="2400" dirty="0"/>
              <a:t>heck/study the results</a:t>
            </a:r>
          </a:p>
          <a:p>
            <a:r>
              <a:rPr lang="en-US" sz="2400" b="1" dirty="0"/>
              <a:t>A</a:t>
            </a:r>
            <a:r>
              <a:rPr lang="en-US" sz="2400" dirty="0"/>
              <a:t>ct by abandoning, adjusting or adapting the change; </a:t>
            </a:r>
            <a:r>
              <a:rPr lang="en-US" sz="2400" u="sng" dirty="0"/>
              <a:t>hold on to </a:t>
            </a:r>
            <a:r>
              <a:rPr lang="en-US" sz="2400" u="sng" dirty="0" smtClean="0"/>
              <a:t>gains</a:t>
            </a:r>
            <a:endParaRPr lang="en-US" sz="2400" u="sng" dirty="0"/>
          </a:p>
        </p:txBody>
      </p:sp>
      <p:sp>
        <p:nvSpPr>
          <p:cNvPr id="4" name="Footer Placeholder 3"/>
          <p:cNvSpPr>
            <a:spLocks noGrp="1"/>
          </p:cNvSpPr>
          <p:nvPr>
            <p:ph type="ftr" sz="quarter" idx="11"/>
          </p:nvPr>
        </p:nvSpPr>
        <p:spPr/>
        <p:txBody>
          <a:bodyPr/>
          <a:lstStyle/>
          <a:p>
            <a:r>
              <a:rPr lang="en-US" b="1" smtClean="0"/>
              <a:t>The UCSF Double Helix Curriculum: </a:t>
            </a:r>
          </a:p>
          <a:p>
            <a:r>
              <a:rPr lang="en-US" smtClean="0"/>
              <a:t>Transformation of High-Performing Primary Care in Education</a:t>
            </a:r>
            <a:endParaRPr lang="en-US" dirty="0"/>
          </a:p>
        </p:txBody>
      </p:sp>
    </p:spTree>
    <p:extLst>
      <p:ext uri="{BB962C8B-B14F-4D97-AF65-F5344CB8AC3E}">
        <p14:creationId xmlns:p14="http://schemas.microsoft.com/office/powerpoint/2010/main" val="29152622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Hypertension Control</a:t>
            </a:r>
          </a:p>
        </p:txBody>
      </p:sp>
      <p:sp>
        <p:nvSpPr>
          <p:cNvPr id="3" name="Content Placeholder 2"/>
          <p:cNvSpPr>
            <a:spLocks noGrp="1"/>
          </p:cNvSpPr>
          <p:nvPr>
            <p:ph idx="1"/>
          </p:nvPr>
        </p:nvSpPr>
        <p:spPr/>
        <p:txBody>
          <a:bodyPr/>
          <a:lstStyle/>
          <a:p>
            <a:r>
              <a:rPr lang="en-US" dirty="0"/>
              <a:t>About </a:t>
            </a:r>
            <a:r>
              <a:rPr lang="en-US" b="1" dirty="0"/>
              <a:t>1/3 </a:t>
            </a:r>
            <a:r>
              <a:rPr lang="en-US" dirty="0"/>
              <a:t>of US adults, 67 million, have high blood pressure</a:t>
            </a:r>
          </a:p>
          <a:p>
            <a:r>
              <a:rPr lang="en-US" dirty="0"/>
              <a:t>Only </a:t>
            </a:r>
            <a:r>
              <a:rPr lang="en-US" b="1" dirty="0"/>
              <a:t>47% </a:t>
            </a:r>
            <a:r>
              <a:rPr lang="en-US" dirty="0"/>
              <a:t>of these adults have their BP under control</a:t>
            </a:r>
          </a:p>
          <a:p>
            <a:r>
              <a:rPr lang="en-US" b="1" dirty="0"/>
              <a:t>89% </a:t>
            </a:r>
            <a:r>
              <a:rPr lang="en-US" dirty="0"/>
              <a:t>of this population reported a usual source of care</a:t>
            </a:r>
          </a:p>
          <a:p>
            <a:endParaRPr lang="en-US" sz="2000" dirty="0"/>
          </a:p>
          <a:p>
            <a:r>
              <a:rPr lang="en-US" sz="2000" dirty="0"/>
              <a:t>Vital Signs: Awareness and Treatment of Uncontrolled Hypertension Among Adults — United States, 2003–2010.CDC</a:t>
            </a:r>
            <a:r>
              <a:rPr lang="en-US" sz="2000" dirty="0" smtClean="0"/>
              <a:t>.</a:t>
            </a:r>
            <a:endParaRPr lang="en-US" sz="2000" dirty="0"/>
          </a:p>
        </p:txBody>
      </p:sp>
      <p:sp>
        <p:nvSpPr>
          <p:cNvPr id="4" name="Footer Placeholder 3"/>
          <p:cNvSpPr>
            <a:spLocks noGrp="1"/>
          </p:cNvSpPr>
          <p:nvPr>
            <p:ph type="ftr" sz="quarter" idx="11"/>
          </p:nvPr>
        </p:nvSpPr>
        <p:spPr/>
        <p:txBody>
          <a:bodyPr/>
          <a:lstStyle/>
          <a:p>
            <a:r>
              <a:rPr lang="en-US" b="1" smtClean="0"/>
              <a:t>The UCSF Double Helix Curriculum: </a:t>
            </a:r>
          </a:p>
          <a:p>
            <a:r>
              <a:rPr lang="en-US" smtClean="0"/>
              <a:t>Transformation of High-Performing Primary Care in Education</a:t>
            </a:r>
            <a:endParaRPr lang="en-US" dirty="0"/>
          </a:p>
        </p:txBody>
      </p:sp>
    </p:spTree>
    <p:extLst>
      <p:ext uri="{BB962C8B-B14F-4D97-AF65-F5344CB8AC3E}">
        <p14:creationId xmlns:p14="http://schemas.microsoft.com/office/powerpoint/2010/main" val="24029957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Primary Care Providers Perceptions of Racial/Ethnic and Socioeconomic Disparities in Hypertension Control</a:t>
            </a:r>
          </a:p>
        </p:txBody>
      </p:sp>
      <p:sp>
        <p:nvSpPr>
          <p:cNvPr id="3" name="Content Placeholder 2"/>
          <p:cNvSpPr>
            <a:spLocks noGrp="1"/>
          </p:cNvSpPr>
          <p:nvPr>
            <p:ph idx="1"/>
          </p:nvPr>
        </p:nvSpPr>
        <p:spPr/>
        <p:txBody>
          <a:bodyPr/>
          <a:lstStyle/>
          <a:p>
            <a:r>
              <a:rPr lang="en-US" dirty="0"/>
              <a:t>Conclusion:  Most providers acknowledged that racial/ethnic and socioeconomic disparities in hypertension control exist in the US health system, but only a minority reported disparities in care among patients they personally treat. Our study highlights the need for testing an intervention aimed at increasing provider awareness of disparities within the local health setting to improve hypertension control for minority patients</a:t>
            </a:r>
            <a:r>
              <a:rPr lang="en-US" dirty="0" smtClean="0"/>
              <a:t>.</a:t>
            </a:r>
            <a:endParaRPr lang="en-US" dirty="0"/>
          </a:p>
        </p:txBody>
      </p:sp>
      <p:sp>
        <p:nvSpPr>
          <p:cNvPr id="4" name="Footer Placeholder 3"/>
          <p:cNvSpPr>
            <a:spLocks noGrp="1"/>
          </p:cNvSpPr>
          <p:nvPr>
            <p:ph type="ftr" sz="quarter" idx="11"/>
          </p:nvPr>
        </p:nvSpPr>
        <p:spPr/>
        <p:txBody>
          <a:bodyPr/>
          <a:lstStyle/>
          <a:p>
            <a:r>
              <a:rPr lang="en-US" b="1" smtClean="0"/>
              <a:t>The UCSF Double Helix Curriculum: </a:t>
            </a:r>
          </a:p>
          <a:p>
            <a:r>
              <a:rPr lang="en-US" smtClean="0"/>
              <a:t>Transformation of High-Performing Primary Care in Education</a:t>
            </a:r>
            <a:endParaRPr lang="en-US" dirty="0"/>
          </a:p>
        </p:txBody>
      </p:sp>
    </p:spTree>
    <p:extLst>
      <p:ext uri="{BB962C8B-B14F-4D97-AF65-F5344CB8AC3E}">
        <p14:creationId xmlns:p14="http://schemas.microsoft.com/office/powerpoint/2010/main" val="6688617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pPr>
              <a:defRPr/>
            </a:pPr>
            <a:r>
              <a:rPr lang="en-US" dirty="0"/>
              <a:t>Address differences in perception about illness</a:t>
            </a:r>
          </a:p>
          <a:p>
            <a:pPr>
              <a:defRPr/>
            </a:pPr>
            <a:r>
              <a:rPr lang="en-US" dirty="0"/>
              <a:t>Practice cultural competency and cultural humility </a:t>
            </a:r>
          </a:p>
          <a:p>
            <a:pPr>
              <a:defRPr/>
            </a:pPr>
            <a:r>
              <a:rPr lang="en-US" dirty="0"/>
              <a:t>HCD are issues of Quality of care.</a:t>
            </a:r>
          </a:p>
          <a:p>
            <a:pPr>
              <a:defRPr/>
            </a:pPr>
            <a:r>
              <a:rPr lang="en-US" dirty="0"/>
              <a:t>Focus on systems of care as well as physician behaviors is necessary.</a:t>
            </a:r>
          </a:p>
          <a:p>
            <a:pPr>
              <a:defRPr/>
            </a:pPr>
            <a:r>
              <a:rPr lang="en-US" dirty="0"/>
              <a:t>We can use QI to address HCD in the microsystems in which we work</a:t>
            </a:r>
            <a:r>
              <a:rPr lang="en-US" dirty="0" smtClean="0"/>
              <a:t>.</a:t>
            </a:r>
            <a:endParaRPr lang="en-US" dirty="0"/>
          </a:p>
        </p:txBody>
      </p:sp>
      <p:sp>
        <p:nvSpPr>
          <p:cNvPr id="4" name="Footer Placeholder 3"/>
          <p:cNvSpPr>
            <a:spLocks noGrp="1"/>
          </p:cNvSpPr>
          <p:nvPr>
            <p:ph type="ftr" sz="quarter" idx="11"/>
          </p:nvPr>
        </p:nvSpPr>
        <p:spPr/>
        <p:txBody>
          <a:bodyPr/>
          <a:lstStyle/>
          <a:p>
            <a:r>
              <a:rPr lang="en-US" b="1" smtClean="0"/>
              <a:t>The UCSF Double Helix Curriculum: </a:t>
            </a:r>
          </a:p>
          <a:p>
            <a:r>
              <a:rPr lang="en-US" smtClean="0"/>
              <a:t>Transformation of High-Performing Primary Care in Education</a:t>
            </a:r>
            <a:endParaRPr lang="en-US" dirty="0"/>
          </a:p>
        </p:txBody>
      </p:sp>
    </p:spTree>
    <p:extLst>
      <p:ext uri="{BB962C8B-B14F-4D97-AF65-F5344CB8AC3E}">
        <p14:creationId xmlns:p14="http://schemas.microsoft.com/office/powerpoint/2010/main" val="8317104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7391400" cy="1143000"/>
          </a:xfrm>
        </p:spPr>
        <p:txBody>
          <a:bodyPr/>
          <a:lstStyle/>
          <a:p>
            <a:pPr algn="ctr"/>
            <a:r>
              <a:rPr lang="en-US" dirty="0" smtClean="0"/>
              <a:t>Evaluation</a:t>
            </a:r>
            <a:endParaRPr lang="en-US" dirty="0"/>
          </a:p>
        </p:txBody>
      </p:sp>
      <p:sp>
        <p:nvSpPr>
          <p:cNvPr id="4" name="Footer Placeholder 3"/>
          <p:cNvSpPr>
            <a:spLocks noGrp="1"/>
          </p:cNvSpPr>
          <p:nvPr>
            <p:ph type="ftr" sz="quarter" idx="11"/>
          </p:nvPr>
        </p:nvSpPr>
        <p:spPr>
          <a:xfrm rot="5400000">
            <a:off x="6177210" y="2639060"/>
            <a:ext cx="5186681" cy="365760"/>
          </a:xfrm>
        </p:spPr>
        <p:txBody>
          <a:bodyPr/>
          <a:lstStyle/>
          <a:p>
            <a:r>
              <a:rPr lang="en-US" b="1" smtClean="0"/>
              <a:t>The UCSF Double Helix Curriculum: </a:t>
            </a:r>
          </a:p>
          <a:p>
            <a:r>
              <a:rPr lang="en-US" smtClean="0"/>
              <a:t>Transformation of High-Performing Primary Care in Education</a:t>
            </a:r>
            <a:endParaRPr lang="en-US" dirty="0"/>
          </a:p>
        </p:txBody>
      </p:sp>
    </p:spTree>
    <p:extLst>
      <p:ext uri="{BB962C8B-B14F-4D97-AF65-F5344CB8AC3E}">
        <p14:creationId xmlns:p14="http://schemas.microsoft.com/office/powerpoint/2010/main" val="19712488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Cultural Humility?</a:t>
            </a:r>
          </a:p>
        </p:txBody>
      </p:sp>
      <p:sp>
        <p:nvSpPr>
          <p:cNvPr id="3" name="Content Placeholder 2"/>
          <p:cNvSpPr>
            <a:spLocks noGrp="1"/>
          </p:cNvSpPr>
          <p:nvPr>
            <p:ph idx="1"/>
          </p:nvPr>
        </p:nvSpPr>
        <p:spPr>
          <a:xfrm>
            <a:off x="457200" y="1600200"/>
            <a:ext cx="7620000" cy="4495800"/>
          </a:xfrm>
        </p:spPr>
        <p:txBody>
          <a:bodyPr>
            <a:normAutofit fontScale="92500" lnSpcReduction="20000"/>
          </a:bodyPr>
          <a:lstStyle/>
          <a:p>
            <a:r>
              <a:rPr lang="en-US" dirty="0"/>
              <a:t>Differences between the clinician and patient view of health and illness may lead to poor adherence</a:t>
            </a:r>
          </a:p>
          <a:p>
            <a:r>
              <a:rPr lang="en-US" dirty="0"/>
              <a:t>Limited information about cultural responses to ill health can contribute to patient-provider miscommunication </a:t>
            </a:r>
          </a:p>
          <a:p>
            <a:r>
              <a:rPr lang="en-US" dirty="0"/>
              <a:t>Through over-confidence in their own cultures, clinicians can lose sight of their patient’s perspectives, beliefs, and wisdom</a:t>
            </a:r>
          </a:p>
          <a:p>
            <a:r>
              <a:rPr lang="en-US" dirty="0"/>
              <a:t>Cultural humility reminds providers to be curious about and actively engage their patient’s cultural perspectives</a:t>
            </a:r>
          </a:p>
          <a:p>
            <a:pPr marL="114300" indent="0">
              <a:buNone/>
            </a:pPr>
            <a:endParaRPr lang="en-US" dirty="0"/>
          </a:p>
          <a:p>
            <a:pPr marL="114300" indent="0" algn="ctr">
              <a:buNone/>
            </a:pPr>
            <a:r>
              <a:rPr lang="en-US" dirty="0"/>
              <a:t>“Culture and language can profoundly affect Latino children’s health, but not enough cultural competency training of health care professionals and provision of linguistically appropriate care occur.” –Cross, et al </a:t>
            </a:r>
          </a:p>
          <a:p>
            <a:pPr marL="114300" indent="0">
              <a:buNone/>
            </a:pPr>
            <a:endParaRPr lang="en-US" dirty="0"/>
          </a:p>
          <a:p>
            <a:pPr marL="114300" indent="0" algn="r">
              <a:buNone/>
            </a:pPr>
            <a:r>
              <a:rPr lang="en-US" sz="1300" dirty="0">
                <a:solidFill>
                  <a:srgbClr val="7F7F7F"/>
                </a:solidFill>
              </a:rPr>
              <a:t>Cross, T., </a:t>
            </a:r>
            <a:r>
              <a:rPr lang="en-US" sz="1300" dirty="0" err="1">
                <a:solidFill>
                  <a:srgbClr val="7F7F7F"/>
                </a:solidFill>
              </a:rPr>
              <a:t>Bazron</a:t>
            </a:r>
            <a:r>
              <a:rPr lang="en-US" sz="1300" dirty="0">
                <a:solidFill>
                  <a:srgbClr val="7F7F7F"/>
                </a:solidFill>
              </a:rPr>
              <a:t>, B., Dennis, K., &amp; Isaacs, M. (1989). Towards a culturally competent system of care, volume I. Washington, D.C.: Georgetown University Child Development Center, CASSP Technical Assistance Center. Flores G. et al. The Health of Latino Children: Urgent priorities, unanswered questions, and a research agenda (2002 ) JAMA</a:t>
            </a:r>
          </a:p>
          <a:p>
            <a:endParaRPr lang="en-US" dirty="0"/>
          </a:p>
        </p:txBody>
      </p:sp>
      <p:sp>
        <p:nvSpPr>
          <p:cNvPr id="4" name="Footer Placeholder 3"/>
          <p:cNvSpPr>
            <a:spLocks noGrp="1"/>
          </p:cNvSpPr>
          <p:nvPr>
            <p:ph type="ftr" sz="quarter" idx="11"/>
          </p:nvPr>
        </p:nvSpPr>
        <p:spPr/>
        <p:txBody>
          <a:bodyPr/>
          <a:lstStyle/>
          <a:p>
            <a:r>
              <a:rPr lang="en-US" b="1" smtClean="0"/>
              <a:t>The UCSF Double Helix Curriculum: </a:t>
            </a:r>
          </a:p>
          <a:p>
            <a:r>
              <a:rPr lang="en-US" smtClean="0"/>
              <a:t>Transformation of High-Performing Primary Care in Education</a:t>
            </a:r>
            <a:endParaRPr lang="en-US" dirty="0"/>
          </a:p>
        </p:txBody>
      </p:sp>
    </p:spTree>
    <p:extLst>
      <p:ext uri="{BB962C8B-B14F-4D97-AF65-F5344CB8AC3E}">
        <p14:creationId xmlns:p14="http://schemas.microsoft.com/office/powerpoint/2010/main" val="558883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Cultural Disconnect</a:t>
            </a:r>
          </a:p>
        </p:txBody>
      </p:sp>
      <p:sp>
        <p:nvSpPr>
          <p:cNvPr id="4" name="Footer Placeholder 3"/>
          <p:cNvSpPr>
            <a:spLocks noGrp="1"/>
          </p:cNvSpPr>
          <p:nvPr>
            <p:ph type="ftr" sz="quarter" idx="11"/>
          </p:nvPr>
        </p:nvSpPr>
        <p:spPr/>
        <p:txBody>
          <a:bodyPr/>
          <a:lstStyle/>
          <a:p>
            <a:r>
              <a:rPr lang="en-US" b="1" smtClean="0"/>
              <a:t>The UCSF Double Helix Curriculum: </a:t>
            </a:r>
          </a:p>
          <a:p>
            <a:r>
              <a:rPr lang="en-US" smtClean="0"/>
              <a:t>Transformation of High-Performing Primary Care in Education</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600200"/>
            <a:ext cx="6400800"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81540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Cultural Disconnect</a:t>
            </a:r>
          </a:p>
        </p:txBody>
      </p:sp>
      <p:sp>
        <p:nvSpPr>
          <p:cNvPr id="4" name="Footer Placeholder 3"/>
          <p:cNvSpPr>
            <a:spLocks noGrp="1"/>
          </p:cNvSpPr>
          <p:nvPr>
            <p:ph type="ftr" sz="quarter" idx="11"/>
          </p:nvPr>
        </p:nvSpPr>
        <p:spPr/>
        <p:txBody>
          <a:bodyPr/>
          <a:lstStyle/>
          <a:p>
            <a:r>
              <a:rPr lang="en-US" b="1" smtClean="0"/>
              <a:t>The UCSF Double Helix Curriculum: </a:t>
            </a:r>
          </a:p>
          <a:p>
            <a:r>
              <a:rPr lang="en-US" smtClean="0"/>
              <a:t>Transformation of High-Performing Primary Care in Education</a:t>
            </a:r>
            <a:endParaRPr lang="en-US" dirty="0"/>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676400"/>
            <a:ext cx="6898005"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33576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Cultural Humility?</a:t>
            </a:r>
          </a:p>
        </p:txBody>
      </p:sp>
      <p:sp>
        <p:nvSpPr>
          <p:cNvPr id="3" name="Content Placeholder 2"/>
          <p:cNvSpPr>
            <a:spLocks noGrp="1"/>
          </p:cNvSpPr>
          <p:nvPr>
            <p:ph idx="1"/>
          </p:nvPr>
        </p:nvSpPr>
        <p:spPr/>
        <p:txBody>
          <a:bodyPr/>
          <a:lstStyle/>
          <a:p>
            <a:r>
              <a:rPr lang="en-US" dirty="0"/>
              <a:t>Nearly half of the children in California are Hispanic and/or have a foreign-born parent.</a:t>
            </a:r>
          </a:p>
          <a:p>
            <a:r>
              <a:rPr lang="en-US" dirty="0"/>
              <a:t>Currently one of three of families speak a language other than English </a:t>
            </a:r>
          </a:p>
          <a:p>
            <a:r>
              <a:rPr lang="en-US" dirty="0"/>
              <a:t>It is projected that by 2020, 76% of our children will be from “ethnic or racial minority” groups </a:t>
            </a:r>
          </a:p>
          <a:p>
            <a:r>
              <a:rPr lang="en-US" dirty="0"/>
              <a:t>One out of every 8 children in the United States lives in </a:t>
            </a:r>
            <a:r>
              <a:rPr lang="en-US" dirty="0" smtClean="0"/>
              <a:t>California</a:t>
            </a:r>
            <a:endParaRPr lang="en-US" dirty="0"/>
          </a:p>
        </p:txBody>
      </p:sp>
      <p:sp>
        <p:nvSpPr>
          <p:cNvPr id="4" name="Footer Placeholder 3"/>
          <p:cNvSpPr>
            <a:spLocks noGrp="1"/>
          </p:cNvSpPr>
          <p:nvPr>
            <p:ph type="ftr" sz="quarter" idx="11"/>
          </p:nvPr>
        </p:nvSpPr>
        <p:spPr/>
        <p:txBody>
          <a:bodyPr/>
          <a:lstStyle/>
          <a:p>
            <a:r>
              <a:rPr lang="en-US" b="1" smtClean="0"/>
              <a:t>The UCSF Double Helix Curriculum: </a:t>
            </a:r>
          </a:p>
          <a:p>
            <a:r>
              <a:rPr lang="en-US" smtClean="0"/>
              <a:t>Transformation of High-Performing Primary Care in Education</a:t>
            </a:r>
            <a:endParaRPr lang="en-US" dirty="0"/>
          </a:p>
        </p:txBody>
      </p:sp>
      <p:sp>
        <p:nvSpPr>
          <p:cNvPr id="5" name="Rectangle 4"/>
          <p:cNvSpPr/>
          <p:nvPr/>
        </p:nvSpPr>
        <p:spPr>
          <a:xfrm>
            <a:off x="1143000" y="5638800"/>
            <a:ext cx="7162800" cy="461665"/>
          </a:xfrm>
          <a:prstGeom prst="rect">
            <a:avLst/>
          </a:prstGeom>
        </p:spPr>
        <p:txBody>
          <a:bodyPr wrap="square">
            <a:spAutoFit/>
          </a:bodyPr>
          <a:lstStyle/>
          <a:p>
            <a:pPr marL="114300" indent="0" algn="r">
              <a:buNone/>
            </a:pPr>
            <a:r>
              <a:rPr lang="en-US" sz="1200" dirty="0">
                <a:solidFill>
                  <a:srgbClr val="7F7F7F"/>
                </a:solidFill>
              </a:rPr>
              <a:t>Cross, T., </a:t>
            </a:r>
            <a:r>
              <a:rPr lang="en-US" sz="1200" dirty="0" err="1">
                <a:solidFill>
                  <a:srgbClr val="7F7F7F"/>
                </a:solidFill>
              </a:rPr>
              <a:t>Bazron</a:t>
            </a:r>
            <a:r>
              <a:rPr lang="en-US" sz="1200" dirty="0">
                <a:solidFill>
                  <a:srgbClr val="7F7F7F"/>
                </a:solidFill>
              </a:rPr>
              <a:t>, B., Dennis, K., &amp; Isaacs, M. (1989). Towards a culturally competent system of care, volume I. Washington, D.C.: Georgetown University Child Development Center, CASSP Technical Assistance Center.</a:t>
            </a:r>
          </a:p>
        </p:txBody>
      </p:sp>
    </p:spTree>
    <p:extLst>
      <p:ext uri="{BB962C8B-B14F-4D97-AF65-F5344CB8AC3E}">
        <p14:creationId xmlns:p14="http://schemas.microsoft.com/office/powerpoint/2010/main" val="1379514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b="1" smtClean="0"/>
              <a:t>The UCSF Double Helix Curriculum: </a:t>
            </a:r>
          </a:p>
          <a:p>
            <a:r>
              <a:rPr lang="en-US" smtClean="0"/>
              <a:t>Transformation of High-Performing Primary Care in Education</a:t>
            </a:r>
            <a:endParaRPr lang="en-US" dirty="0"/>
          </a:p>
        </p:txBody>
      </p:sp>
      <p:sp>
        <p:nvSpPr>
          <p:cNvPr id="5" name="Content Placeholder 2"/>
          <p:cNvSpPr>
            <a:spLocks noGrp="1"/>
          </p:cNvSpPr>
          <p:nvPr>
            <p:ph idx="1"/>
          </p:nvPr>
        </p:nvSpPr>
        <p:spPr>
          <a:xfrm>
            <a:off x="381000" y="1447800"/>
            <a:ext cx="7620000" cy="4800600"/>
          </a:xfrm>
        </p:spPr>
        <p:txBody>
          <a:bodyPr/>
          <a:lstStyle/>
          <a:p>
            <a:endParaRPr lang="en-US" dirty="0" smtClean="0"/>
          </a:p>
          <a:p>
            <a:endParaRPr lang="en-US" dirty="0"/>
          </a:p>
          <a:p>
            <a:endParaRPr lang="en-US" dirty="0" smtClean="0"/>
          </a:p>
          <a:p>
            <a:pPr marL="114300" indent="0" algn="ctr">
              <a:buNone/>
            </a:pPr>
            <a:r>
              <a:rPr lang="en-US" sz="3600" dirty="0" smtClean="0"/>
              <a:t>Practicing </a:t>
            </a:r>
            <a:r>
              <a:rPr lang="en-US" sz="3600" dirty="0"/>
              <a:t>Cultural </a:t>
            </a:r>
            <a:r>
              <a:rPr lang="en-US" sz="3600" dirty="0" smtClean="0"/>
              <a:t>Humility and Curiosity: </a:t>
            </a:r>
            <a:r>
              <a:rPr lang="en-US" sz="3600" dirty="0"/>
              <a:t>Tools and Strategies for Everyday Practice</a:t>
            </a:r>
          </a:p>
        </p:txBody>
      </p:sp>
    </p:spTree>
    <p:extLst>
      <p:ext uri="{BB962C8B-B14F-4D97-AF65-F5344CB8AC3E}">
        <p14:creationId xmlns:p14="http://schemas.microsoft.com/office/powerpoint/2010/main" val="2577504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Practicing Cultural Humility: Addressing Differences in Perceptions about Illness</a:t>
            </a:r>
          </a:p>
        </p:txBody>
      </p:sp>
      <p:sp>
        <p:nvSpPr>
          <p:cNvPr id="3" name="Content Placeholder 2"/>
          <p:cNvSpPr>
            <a:spLocks noGrp="1"/>
          </p:cNvSpPr>
          <p:nvPr>
            <p:ph idx="1"/>
          </p:nvPr>
        </p:nvSpPr>
        <p:spPr/>
        <p:txBody>
          <a:bodyPr/>
          <a:lstStyle/>
          <a:p>
            <a:r>
              <a:rPr lang="en-US" dirty="0"/>
              <a:t>Patients have explanatory models of illness that are influenced by culture </a:t>
            </a:r>
          </a:p>
          <a:p>
            <a:r>
              <a:rPr lang="en-US" dirty="0"/>
              <a:t>Can be challenging when the provider is not familiar with patient’s background </a:t>
            </a:r>
          </a:p>
          <a:p>
            <a:r>
              <a:rPr lang="en-US" dirty="0"/>
              <a:t>Differing perceptions about illness affect treatment by…</a:t>
            </a:r>
          </a:p>
          <a:p>
            <a:pPr lvl="1"/>
            <a:r>
              <a:rPr lang="en-US" dirty="0"/>
              <a:t>Preventing the sharing of information during visit (e.g., history of symptoms, etc.) </a:t>
            </a:r>
          </a:p>
          <a:p>
            <a:pPr lvl="1"/>
            <a:r>
              <a:rPr lang="en-US" dirty="0"/>
              <a:t>Posing challenges to the development of a feasible plan </a:t>
            </a:r>
          </a:p>
          <a:p>
            <a:pPr lvl="1"/>
            <a:r>
              <a:rPr lang="en-US" dirty="0"/>
              <a:t>Motivating the patient around the importance of adherence to a </a:t>
            </a:r>
            <a:r>
              <a:rPr lang="en-US" dirty="0" smtClean="0"/>
              <a:t>plan</a:t>
            </a:r>
            <a:endParaRPr lang="en-US" dirty="0"/>
          </a:p>
        </p:txBody>
      </p:sp>
      <p:sp>
        <p:nvSpPr>
          <p:cNvPr id="4" name="Footer Placeholder 3"/>
          <p:cNvSpPr>
            <a:spLocks noGrp="1"/>
          </p:cNvSpPr>
          <p:nvPr>
            <p:ph type="ftr" sz="quarter" idx="11"/>
          </p:nvPr>
        </p:nvSpPr>
        <p:spPr/>
        <p:txBody>
          <a:bodyPr/>
          <a:lstStyle/>
          <a:p>
            <a:r>
              <a:rPr lang="en-US" b="1" smtClean="0"/>
              <a:t>The UCSF Double Helix Curriculum: </a:t>
            </a:r>
          </a:p>
          <a:p>
            <a:r>
              <a:rPr lang="en-US" smtClean="0"/>
              <a:t>Transformation of High-Performing Primary Care in Education</a:t>
            </a:r>
            <a:endParaRPr lang="en-US" dirty="0"/>
          </a:p>
        </p:txBody>
      </p:sp>
      <p:sp>
        <p:nvSpPr>
          <p:cNvPr id="5" name="Rectangle 4"/>
          <p:cNvSpPr/>
          <p:nvPr/>
        </p:nvSpPr>
        <p:spPr>
          <a:xfrm>
            <a:off x="762000" y="5791200"/>
            <a:ext cx="7543800" cy="276999"/>
          </a:xfrm>
          <a:prstGeom prst="rect">
            <a:avLst/>
          </a:prstGeom>
        </p:spPr>
        <p:txBody>
          <a:bodyPr wrap="square">
            <a:spAutoFit/>
          </a:bodyPr>
          <a:lstStyle/>
          <a:p>
            <a:pPr marL="411480" lvl="1" indent="0" algn="r">
              <a:buNone/>
            </a:pPr>
            <a:r>
              <a:rPr lang="en-US" sz="1200" dirty="0" err="1">
                <a:solidFill>
                  <a:srgbClr val="7F7F7F"/>
                </a:solidFill>
              </a:rPr>
              <a:t>Carillo</a:t>
            </a:r>
            <a:r>
              <a:rPr lang="en-US" sz="1200" dirty="0">
                <a:solidFill>
                  <a:srgbClr val="7F7F7F"/>
                </a:solidFill>
              </a:rPr>
              <a:t> JE, et al. Cross-cultural primary care: a patient-based approach (1999). </a:t>
            </a:r>
            <a:r>
              <a:rPr lang="en-US" sz="1200" i="1" dirty="0">
                <a:solidFill>
                  <a:srgbClr val="7F7F7F"/>
                </a:solidFill>
              </a:rPr>
              <a:t>Ann Intern Med. </a:t>
            </a:r>
            <a:r>
              <a:rPr lang="en-US" sz="1200" dirty="0">
                <a:solidFill>
                  <a:srgbClr val="7F7F7F"/>
                </a:solidFill>
              </a:rPr>
              <a:t>130: 829-834</a:t>
            </a:r>
          </a:p>
        </p:txBody>
      </p:sp>
    </p:spTree>
    <p:extLst>
      <p:ext uri="{BB962C8B-B14F-4D97-AF65-F5344CB8AC3E}">
        <p14:creationId xmlns:p14="http://schemas.microsoft.com/office/powerpoint/2010/main" val="2523740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Adjacency</Template>
  <TotalTime>8948</TotalTime>
  <Words>3324</Words>
  <Application>Microsoft Office PowerPoint</Application>
  <PresentationFormat>On-screen Show (4:3)</PresentationFormat>
  <Paragraphs>373</Paragraphs>
  <Slides>38</Slides>
  <Notes>6</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Adjacency</vt:lpstr>
      <vt:lpstr>Facilitator Guide</vt:lpstr>
      <vt:lpstr>Cultural Humility and Health Care Disparities </vt:lpstr>
      <vt:lpstr>Objectives</vt:lpstr>
      <vt:lpstr>Why Cultural Humility?</vt:lpstr>
      <vt:lpstr>Case: Cultural Disconnect</vt:lpstr>
      <vt:lpstr>Case: Cultural Disconnect</vt:lpstr>
      <vt:lpstr>Why Cultural Humility?</vt:lpstr>
      <vt:lpstr>PowerPoint Presentation</vt:lpstr>
      <vt:lpstr>Practicing Cultural Humility: Addressing Differences in Perceptions about Illness</vt:lpstr>
      <vt:lpstr>Practicing Cultural Humility: Addressing Challenges Tool: Awareness-Assessment-Negotiation Technique</vt:lpstr>
      <vt:lpstr>Practicing Cultural Curiosity: Tool</vt:lpstr>
      <vt:lpstr>Practicing Cultural Humility: Tool Alternative Therapy History</vt:lpstr>
      <vt:lpstr>Practicing Cultural Humility: Tool  Non-Verbal Communication Skills</vt:lpstr>
      <vt:lpstr>Case: Cultural Humility in Action</vt:lpstr>
      <vt:lpstr>Case: Cultural Humility in Action</vt:lpstr>
      <vt:lpstr>PowerPoint Presentation</vt:lpstr>
      <vt:lpstr>Definitions:  Health Disparities vs  Health Care Disparities</vt:lpstr>
      <vt:lpstr>Health Disparities Example: Cause of death in SF:  Ischemic Heart Disease 2009-2012  Health Matters in SF   </vt:lpstr>
      <vt:lpstr>Health Disparities Example: Cause of death in SF:  Cerebrovascular disease 2009-2012  Health Matters in SF   </vt:lpstr>
      <vt:lpstr>Brainstorm! What are potential causes of this disparity in stroke mortality rates?</vt:lpstr>
      <vt:lpstr>HCD: What is known so far?</vt:lpstr>
      <vt:lpstr>Unequal Treatment Confronting Racial and Ethnic Disparities in Healthcare</vt:lpstr>
      <vt:lpstr>Health Care Disparities Model</vt:lpstr>
      <vt:lpstr>Healthcare systems and legal regulatory climate</vt:lpstr>
      <vt:lpstr>Essential Characteristics of Quality Health Care</vt:lpstr>
      <vt:lpstr>Framing HCD as a Quality of care problem</vt:lpstr>
      <vt:lpstr>ACCESS: After years without improvement, the rate of uninsurance among adults ages 18- 64 decreased substantially during the first half of 2014</vt:lpstr>
      <vt:lpstr>Equity as a Quality issue: Interventions</vt:lpstr>
      <vt:lpstr>HCD as a Quality of care problem: Interventions</vt:lpstr>
      <vt:lpstr>Best Practices</vt:lpstr>
      <vt:lpstr>Supporting Accreditation Organizations and Policy </vt:lpstr>
      <vt:lpstr>National Committee for Quality Assurance standards </vt:lpstr>
      <vt:lpstr>The FOCUS-PDCA Cycle</vt:lpstr>
      <vt:lpstr>FOCUS-PDCA (cont.)</vt:lpstr>
      <vt:lpstr>Hypertension Control</vt:lpstr>
      <vt:lpstr>Primary Care Providers Perceptions of Racial/Ethnic and Socioeconomic Disparities in Hypertension Control</vt:lpstr>
      <vt:lpstr>Summary</vt:lpstr>
      <vt:lpstr>Evaluation</vt:lpstr>
    </vt:vector>
  </TitlesOfParts>
  <Company>UCSF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UCSF</dc:creator>
  <cp:lastModifiedBy>UCSF</cp:lastModifiedBy>
  <cp:revision>43</cp:revision>
  <dcterms:created xsi:type="dcterms:W3CDTF">2016-05-17T22:36:22Z</dcterms:created>
  <dcterms:modified xsi:type="dcterms:W3CDTF">2017-01-31T23:06:13Z</dcterms:modified>
</cp:coreProperties>
</file>