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6"/>
  </p:notesMasterIdLst>
  <p:sldIdLst>
    <p:sldId id="260" r:id="rId2"/>
    <p:sldId id="256" r:id="rId3"/>
    <p:sldId id="271" r:id="rId4"/>
    <p:sldId id="272" r:id="rId5"/>
    <p:sldId id="273" r:id="rId6"/>
    <p:sldId id="274" r:id="rId7"/>
    <p:sldId id="275" r:id="rId8"/>
    <p:sldId id="276" r:id="rId9"/>
    <p:sldId id="277" r:id="rId10"/>
    <p:sldId id="278" r:id="rId11"/>
    <p:sldId id="279" r:id="rId12"/>
    <p:sldId id="280" r:id="rId13"/>
    <p:sldId id="281" r:id="rId14"/>
    <p:sldId id="290" r:id="rId15"/>
    <p:sldId id="282" r:id="rId16"/>
    <p:sldId id="283" r:id="rId17"/>
    <p:sldId id="284" r:id="rId18"/>
    <p:sldId id="285" r:id="rId19"/>
    <p:sldId id="286" r:id="rId20"/>
    <p:sldId id="287" r:id="rId21"/>
    <p:sldId id="288" r:id="rId22"/>
    <p:sldId id="289" r:id="rId23"/>
    <p:sldId id="291" r:id="rId24"/>
    <p:sldId id="26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64" autoAdjust="0"/>
  </p:normalViewPr>
  <p:slideViewPr>
    <p:cSldViewPr>
      <p:cViewPr>
        <p:scale>
          <a:sx n="90" d="100"/>
          <a:sy n="90" d="100"/>
        </p:scale>
        <p:origin x="-91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Black</c:v>
                </c:pt>
              </c:strCache>
            </c:strRef>
          </c:tx>
          <c:invertIfNegative val="0"/>
          <c:cat>
            <c:strRef>
              <c:f>Sheet1!$A$2:$A$10</c:f>
              <c:strCache>
                <c:ptCount val="9"/>
                <c:pt idx="0">
                  <c:v>SF County</c:v>
                </c:pt>
                <c:pt idx="1">
                  <c:v>SFHN</c:v>
                </c:pt>
                <c:pt idx="2">
                  <c:v>SFGH</c:v>
                </c:pt>
                <c:pt idx="3">
                  <c:v>PC</c:v>
                </c:pt>
                <c:pt idx="4">
                  <c:v>MH</c:v>
                </c:pt>
                <c:pt idx="5">
                  <c:v>SA</c:v>
                </c:pt>
                <c:pt idx="6">
                  <c:v>JH</c:v>
                </c:pt>
                <c:pt idx="7">
                  <c:v>LHH</c:v>
                </c:pt>
                <c:pt idx="8">
                  <c:v>HAH</c:v>
                </c:pt>
              </c:strCache>
            </c:strRef>
          </c:cat>
          <c:val>
            <c:numRef>
              <c:f>Sheet1!$B$2:$B$10</c:f>
              <c:numCache>
                <c:formatCode>General</c:formatCode>
                <c:ptCount val="9"/>
                <c:pt idx="0">
                  <c:v>6</c:v>
                </c:pt>
                <c:pt idx="1">
                  <c:v>17</c:v>
                </c:pt>
                <c:pt idx="2">
                  <c:v>16</c:v>
                </c:pt>
                <c:pt idx="3">
                  <c:v>18</c:v>
                </c:pt>
                <c:pt idx="4">
                  <c:v>20</c:v>
                </c:pt>
                <c:pt idx="5">
                  <c:v>31</c:v>
                </c:pt>
                <c:pt idx="6">
                  <c:v>51</c:v>
                </c:pt>
                <c:pt idx="7">
                  <c:v>26</c:v>
                </c:pt>
                <c:pt idx="8">
                  <c:v>28</c:v>
                </c:pt>
              </c:numCache>
            </c:numRef>
          </c:val>
        </c:ser>
        <c:ser>
          <c:idx val="1"/>
          <c:order val="1"/>
          <c:tx>
            <c:strRef>
              <c:f>Sheet1!$C$1</c:f>
              <c:strCache>
                <c:ptCount val="1"/>
                <c:pt idx="0">
                  <c:v>Asian</c:v>
                </c:pt>
              </c:strCache>
            </c:strRef>
          </c:tx>
          <c:invertIfNegative val="0"/>
          <c:cat>
            <c:strRef>
              <c:f>Sheet1!$A$2:$A$10</c:f>
              <c:strCache>
                <c:ptCount val="9"/>
                <c:pt idx="0">
                  <c:v>SF County</c:v>
                </c:pt>
                <c:pt idx="1">
                  <c:v>SFHN</c:v>
                </c:pt>
                <c:pt idx="2">
                  <c:v>SFGH</c:v>
                </c:pt>
                <c:pt idx="3">
                  <c:v>PC</c:v>
                </c:pt>
                <c:pt idx="4">
                  <c:v>MH</c:v>
                </c:pt>
                <c:pt idx="5">
                  <c:v>SA</c:v>
                </c:pt>
                <c:pt idx="6">
                  <c:v>JH</c:v>
                </c:pt>
                <c:pt idx="7">
                  <c:v>LHH</c:v>
                </c:pt>
                <c:pt idx="8">
                  <c:v>HAH</c:v>
                </c:pt>
              </c:strCache>
            </c:strRef>
          </c:cat>
          <c:val>
            <c:numRef>
              <c:f>Sheet1!$C$2:$C$10</c:f>
              <c:numCache>
                <c:formatCode>General</c:formatCode>
                <c:ptCount val="9"/>
                <c:pt idx="0">
                  <c:v>34</c:v>
                </c:pt>
                <c:pt idx="1">
                  <c:v>23</c:v>
                </c:pt>
                <c:pt idx="2">
                  <c:v>24</c:v>
                </c:pt>
                <c:pt idx="3">
                  <c:v>25</c:v>
                </c:pt>
                <c:pt idx="4">
                  <c:v>17</c:v>
                </c:pt>
                <c:pt idx="5">
                  <c:v>3</c:v>
                </c:pt>
                <c:pt idx="6">
                  <c:v>5</c:v>
                </c:pt>
                <c:pt idx="7">
                  <c:v>21</c:v>
                </c:pt>
                <c:pt idx="8">
                  <c:v>20</c:v>
                </c:pt>
              </c:numCache>
            </c:numRef>
          </c:val>
        </c:ser>
        <c:ser>
          <c:idx val="2"/>
          <c:order val="2"/>
          <c:tx>
            <c:strRef>
              <c:f>Sheet1!$D$1</c:f>
              <c:strCache>
                <c:ptCount val="1"/>
                <c:pt idx="0">
                  <c:v>Latino</c:v>
                </c:pt>
              </c:strCache>
            </c:strRef>
          </c:tx>
          <c:invertIfNegative val="0"/>
          <c:cat>
            <c:strRef>
              <c:f>Sheet1!$A$2:$A$10</c:f>
              <c:strCache>
                <c:ptCount val="9"/>
                <c:pt idx="0">
                  <c:v>SF County</c:v>
                </c:pt>
                <c:pt idx="1">
                  <c:v>SFHN</c:v>
                </c:pt>
                <c:pt idx="2">
                  <c:v>SFGH</c:v>
                </c:pt>
                <c:pt idx="3">
                  <c:v>PC</c:v>
                </c:pt>
                <c:pt idx="4">
                  <c:v>MH</c:v>
                </c:pt>
                <c:pt idx="5">
                  <c:v>SA</c:v>
                </c:pt>
                <c:pt idx="6">
                  <c:v>JH</c:v>
                </c:pt>
                <c:pt idx="7">
                  <c:v>LHH</c:v>
                </c:pt>
                <c:pt idx="8">
                  <c:v>HAH</c:v>
                </c:pt>
              </c:strCache>
            </c:strRef>
          </c:cat>
          <c:val>
            <c:numRef>
              <c:f>Sheet1!$D$2:$D$10</c:f>
              <c:numCache>
                <c:formatCode>General</c:formatCode>
                <c:ptCount val="9"/>
                <c:pt idx="0">
                  <c:v>15</c:v>
                </c:pt>
                <c:pt idx="1">
                  <c:v>28</c:v>
                </c:pt>
                <c:pt idx="2">
                  <c:v>31</c:v>
                </c:pt>
                <c:pt idx="3">
                  <c:v>33</c:v>
                </c:pt>
                <c:pt idx="4">
                  <c:v>19</c:v>
                </c:pt>
                <c:pt idx="5">
                  <c:v>17</c:v>
                </c:pt>
                <c:pt idx="6">
                  <c:v>15</c:v>
                </c:pt>
                <c:pt idx="7">
                  <c:v>14</c:v>
                </c:pt>
                <c:pt idx="8">
                  <c:v>21</c:v>
                </c:pt>
              </c:numCache>
            </c:numRef>
          </c:val>
        </c:ser>
        <c:ser>
          <c:idx val="3"/>
          <c:order val="3"/>
          <c:tx>
            <c:strRef>
              <c:f>Sheet1!$E$1</c:f>
              <c:strCache>
                <c:ptCount val="1"/>
                <c:pt idx="0">
                  <c:v>White</c:v>
                </c:pt>
              </c:strCache>
            </c:strRef>
          </c:tx>
          <c:invertIfNegative val="0"/>
          <c:cat>
            <c:strRef>
              <c:f>Sheet1!$A$2:$A$10</c:f>
              <c:strCache>
                <c:ptCount val="9"/>
                <c:pt idx="0">
                  <c:v>SF County</c:v>
                </c:pt>
                <c:pt idx="1">
                  <c:v>SFHN</c:v>
                </c:pt>
                <c:pt idx="2">
                  <c:v>SFGH</c:v>
                </c:pt>
                <c:pt idx="3">
                  <c:v>PC</c:v>
                </c:pt>
                <c:pt idx="4">
                  <c:v>MH</c:v>
                </c:pt>
                <c:pt idx="5">
                  <c:v>SA</c:v>
                </c:pt>
                <c:pt idx="6">
                  <c:v>JH</c:v>
                </c:pt>
                <c:pt idx="7">
                  <c:v>LHH</c:v>
                </c:pt>
                <c:pt idx="8">
                  <c:v>HAH</c:v>
                </c:pt>
              </c:strCache>
            </c:strRef>
          </c:cat>
          <c:val>
            <c:numRef>
              <c:f>Sheet1!$E$2:$E$10</c:f>
              <c:numCache>
                <c:formatCode>General</c:formatCode>
                <c:ptCount val="9"/>
                <c:pt idx="0">
                  <c:v>42</c:v>
                </c:pt>
                <c:pt idx="1">
                  <c:v>23</c:v>
                </c:pt>
                <c:pt idx="2">
                  <c:v>23</c:v>
                </c:pt>
                <c:pt idx="3">
                  <c:v>19</c:v>
                </c:pt>
                <c:pt idx="4">
                  <c:v>29</c:v>
                </c:pt>
                <c:pt idx="5">
                  <c:v>38</c:v>
                </c:pt>
                <c:pt idx="6">
                  <c:v>15</c:v>
                </c:pt>
                <c:pt idx="7">
                  <c:v>36</c:v>
                </c:pt>
                <c:pt idx="8">
                  <c:v>30</c:v>
                </c:pt>
              </c:numCache>
            </c:numRef>
          </c:val>
        </c:ser>
        <c:dLbls>
          <c:showLegendKey val="0"/>
          <c:showVal val="0"/>
          <c:showCatName val="0"/>
          <c:showSerName val="0"/>
          <c:showPercent val="0"/>
          <c:showBubbleSize val="0"/>
        </c:dLbls>
        <c:gapWidth val="150"/>
        <c:overlap val="100"/>
        <c:axId val="50830720"/>
        <c:axId val="51153536"/>
      </c:barChart>
      <c:catAx>
        <c:axId val="50830720"/>
        <c:scaling>
          <c:orientation val="minMax"/>
        </c:scaling>
        <c:delete val="0"/>
        <c:axPos val="b"/>
        <c:majorTickMark val="out"/>
        <c:minorTickMark val="none"/>
        <c:tickLblPos val="nextTo"/>
        <c:crossAx val="51153536"/>
        <c:crosses val="autoZero"/>
        <c:auto val="1"/>
        <c:lblAlgn val="ctr"/>
        <c:lblOffset val="100"/>
        <c:noMultiLvlLbl val="0"/>
      </c:catAx>
      <c:valAx>
        <c:axId val="51153536"/>
        <c:scaling>
          <c:orientation val="minMax"/>
        </c:scaling>
        <c:delete val="0"/>
        <c:axPos val="l"/>
        <c:majorGridlines/>
        <c:numFmt formatCode="0%" sourceLinked="1"/>
        <c:majorTickMark val="out"/>
        <c:minorTickMark val="none"/>
        <c:tickLblPos val="nextTo"/>
        <c:crossAx val="50830720"/>
        <c:crosses val="autoZero"/>
        <c:crossBetween val="between"/>
      </c:valAx>
    </c:plotArea>
    <c:legend>
      <c:legendPos val="t"/>
      <c:layout>
        <c:manualLayout>
          <c:xMode val="edge"/>
          <c:yMode val="edge"/>
          <c:x val="0.159986615311693"/>
          <c:y val="4.8720358669063997E-2"/>
          <c:w val="0.68002676937661399"/>
          <c:h val="7.6273912196343205E-2"/>
        </c:manualLayout>
      </c:layout>
      <c:overlay val="0"/>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F09A6-CACF-48B8-B31A-18DA04D4AE57}" type="datetimeFigureOut">
              <a:rPr lang="en-US" smtClean="0"/>
              <a:t>1/31/2017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51CB3-2A62-46CB-89DA-55262815FF63}" type="slidenum">
              <a:rPr lang="en-US" smtClean="0"/>
              <a:t>‹#›</a:t>
            </a:fld>
            <a:endParaRPr lang="en-US"/>
          </a:p>
        </p:txBody>
      </p:sp>
    </p:spTree>
    <p:extLst>
      <p:ext uri="{BB962C8B-B14F-4D97-AF65-F5344CB8AC3E}">
        <p14:creationId xmlns:p14="http://schemas.microsoft.com/office/powerpoint/2010/main" val="276305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651CB3-2A62-46CB-89DA-55262815FF63}" type="slidenum">
              <a:rPr lang="en-US" smtClean="0"/>
              <a:t>2</a:t>
            </a:fld>
            <a:endParaRPr lang="en-US"/>
          </a:p>
        </p:txBody>
      </p:sp>
    </p:spTree>
    <p:extLst>
      <p:ext uri="{BB962C8B-B14F-4D97-AF65-F5344CB8AC3E}">
        <p14:creationId xmlns:p14="http://schemas.microsoft.com/office/powerpoint/2010/main" val="337109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WOULD READ TO</a:t>
            </a:r>
            <a:r>
              <a:rPr lang="en-US" baseline="0" dirty="0" smtClean="0"/>
              <a:t> THE GROUP (OR COULD HAVE AUDIENCE MEMBER READ THIS OUT LOUD): </a:t>
            </a:r>
          </a:p>
          <a:p>
            <a:pPr marL="171450" indent="-171450">
              <a:buFont typeface="Arial"/>
              <a:buChar char="•"/>
            </a:pPr>
            <a:r>
              <a:rPr lang="en-US" baseline="0" dirty="0" smtClean="0"/>
              <a:t>Lee is a 2-year-old boy (for adult case just change to adult case and photo of adult patient) coming in to see his primary care doctor for his routine physical exam and vaccinations. His doctor identifies risk factors for caries and is concerned about caries given some white spots he sees on Lee’s teeth. </a:t>
            </a:r>
          </a:p>
          <a:p>
            <a:pPr marL="171450" indent="-171450">
              <a:buFont typeface="Arial"/>
              <a:buChar char="•"/>
            </a:pPr>
            <a:r>
              <a:rPr lang="en-US" baseline="0" dirty="0" smtClean="0"/>
              <a:t>Lee’s doctor makes a referral to a dentist, but the wait is long and he wonders if there’s </a:t>
            </a:r>
            <a:r>
              <a:rPr lang="en-US" baseline="0" smtClean="0"/>
              <a:t>something </a:t>
            </a:r>
            <a:r>
              <a:rPr lang="en-US" baseline="0" smtClean="0"/>
              <a:t>he </a:t>
            </a:r>
            <a:r>
              <a:rPr lang="en-US" baseline="0" dirty="0" smtClean="0"/>
              <a:t>can do today.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14</a:t>
            </a:fld>
            <a:endParaRPr lang="en-US"/>
          </a:p>
        </p:txBody>
      </p:sp>
    </p:spTree>
    <p:extLst>
      <p:ext uri="{BB962C8B-B14F-4D97-AF65-F5344CB8AC3E}">
        <p14:creationId xmlns:p14="http://schemas.microsoft.com/office/powerpoint/2010/main" val="184823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WOULD READ TO</a:t>
            </a:r>
            <a:r>
              <a:rPr lang="en-US" baseline="0" dirty="0" smtClean="0"/>
              <a:t> THE GROUP (OR COULD HAVE AUDIENCE MEMBER READ THIS OUT LOUD): </a:t>
            </a:r>
          </a:p>
          <a:p>
            <a:pPr marL="171450" indent="-171450">
              <a:buFont typeface="Arial"/>
              <a:buChar char="•"/>
            </a:pPr>
            <a:r>
              <a:rPr lang="en-US" baseline="0" dirty="0" smtClean="0"/>
              <a:t>Lee’s doctor and his colleagues in his clinic complete the section “Primary Care – Oral Health Integration” of the Medical Neighborhood Care Integration Assessment.  They find that a strategy they could work on as a clinic is to learn to administer fluoride varnish and integrate it into routine well child visits in their practice. </a:t>
            </a:r>
          </a:p>
          <a:p>
            <a:pPr marL="171450" indent="-171450">
              <a:buFont typeface="Arial"/>
              <a:buChar char="•"/>
            </a:pPr>
            <a:r>
              <a:rPr lang="en-US" baseline="0" dirty="0" smtClean="0"/>
              <a:t>After all of the staff and providers learn to visual inspect children’s teeth, the medical team starts administering fluoride varnish.  By doing so they are helping significantly with prevention and reduction of caries. From now on Lee will not only get a dental referral but also fluoride varnish in clinic! </a:t>
            </a:r>
          </a:p>
        </p:txBody>
      </p:sp>
      <p:sp>
        <p:nvSpPr>
          <p:cNvPr id="4" name="Slide Number Placeholder 3"/>
          <p:cNvSpPr>
            <a:spLocks noGrp="1"/>
          </p:cNvSpPr>
          <p:nvPr>
            <p:ph type="sldNum" sz="quarter" idx="10"/>
          </p:nvPr>
        </p:nvSpPr>
        <p:spPr/>
        <p:txBody>
          <a:bodyPr/>
          <a:lstStyle/>
          <a:p>
            <a:fld id="{DA651CB3-2A62-46CB-89DA-55262815FF63}" type="slidenum">
              <a:rPr lang="en-US" smtClean="0"/>
              <a:t>23</a:t>
            </a:fld>
            <a:endParaRPr lang="en-US"/>
          </a:p>
        </p:txBody>
      </p:sp>
    </p:spTree>
    <p:extLst>
      <p:ext uri="{BB962C8B-B14F-4D97-AF65-F5344CB8AC3E}">
        <p14:creationId xmlns:p14="http://schemas.microsoft.com/office/powerpoint/2010/main" val="48153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evaluation sheet for thread objective</a:t>
            </a:r>
            <a:endParaRPr lang="en-US" dirty="0"/>
          </a:p>
        </p:txBody>
      </p:sp>
      <p:sp>
        <p:nvSpPr>
          <p:cNvPr id="4" name="Slide Number Placeholder 3"/>
          <p:cNvSpPr>
            <a:spLocks noGrp="1"/>
          </p:cNvSpPr>
          <p:nvPr>
            <p:ph type="sldNum" sz="quarter" idx="10"/>
          </p:nvPr>
        </p:nvSpPr>
        <p:spPr/>
        <p:txBody>
          <a:bodyPr/>
          <a:lstStyle/>
          <a:p>
            <a:fld id="{DA651CB3-2A62-46CB-89DA-55262815FF63}" type="slidenum">
              <a:rPr lang="en-US" smtClean="0"/>
              <a:t>24</a:t>
            </a:fld>
            <a:endParaRPr lang="en-US"/>
          </a:p>
        </p:txBody>
      </p:sp>
    </p:spTree>
    <p:extLst>
      <p:ext uri="{BB962C8B-B14F-4D97-AF65-F5344CB8AC3E}">
        <p14:creationId xmlns:p14="http://schemas.microsoft.com/office/powerpoint/2010/main" val="1260271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b="1" dirty="0" smtClean="0"/>
              <a:t>The UCSF Double Helix Curriculum: </a:t>
            </a:r>
          </a:p>
          <a:p>
            <a:r>
              <a:rPr lang="en-US" dirty="0" smtClean="0"/>
              <a:t>Transformation of High-Performing Primary Care in Education</a:t>
            </a:r>
            <a:endParaRPr lang="en-US" dirty="0"/>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p:spPr>
        <p:txBody>
          <a:bodyPr/>
          <a:lstStyle>
            <a:lvl1pPr>
              <a:defRPr sz="4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8"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D01BA77-D5E9-4148-AB85-A4B1490ED08D}" type="slidenum">
              <a:rPr lang="en-US" smtClean="0"/>
              <a:t>‹#›</a:t>
            </a:fld>
            <a:endParaRPr lang="en-US"/>
          </a:p>
        </p:txBody>
      </p:sp>
      <p:sp>
        <p:nvSpPr>
          <p:cNvPr id="7"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D01BA77-D5E9-4148-AB85-A4B1490ED08D}" type="slidenum">
              <a:rPr lang="en-US" smtClean="0"/>
              <a:t>‹#›</a:t>
            </a:fld>
            <a:endParaRPr lang="en-US"/>
          </a:p>
        </p:txBody>
      </p:sp>
      <p:sp>
        <p:nvSpPr>
          <p:cNvPr id="41"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D01BA77-D5E9-4148-AB85-A4B1490ED08D}" type="slidenum">
              <a:rPr lang="en-US" smtClean="0"/>
              <a:t>‹#›</a:t>
            </a:fld>
            <a:endParaRPr lang="en-US"/>
          </a:p>
        </p:txBody>
      </p:sp>
      <p:sp>
        <p:nvSpPr>
          <p:cNvPr id="10"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D01BA77-D5E9-4148-AB85-A4B1490ED08D}" type="slidenum">
              <a:rPr lang="en-US" smtClean="0"/>
              <a:t>‹#›</a:t>
            </a:fld>
            <a:endParaRPr lang="en-US"/>
          </a:p>
        </p:txBody>
      </p:sp>
      <p:sp>
        <p:nvSpPr>
          <p:cNvPr id="6"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01BA77-D5E9-4148-AB85-A4B1490ED08D}" type="slidenum">
              <a:rPr lang="en-US" smtClean="0"/>
              <a:t>‹#›</a:t>
            </a:fld>
            <a:endParaRPr lang="en-US"/>
          </a:p>
        </p:txBody>
      </p:sp>
      <p:sp>
        <p:nvSpPr>
          <p:cNvPr id="5"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D01BA77-D5E9-4148-AB85-A4B1490ED08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p:txBody>
          <a:bodyPr/>
          <a:lstStyle/>
          <a:p>
            <a:fld id="{CD01BA77-D5E9-4148-AB85-A4B1490ED08D}" type="slidenum">
              <a:rPr lang="en-US" smtClean="0"/>
              <a:t>‹#›</a:t>
            </a:fld>
            <a:endParaRPr lang="en-US"/>
          </a:p>
        </p:txBody>
      </p:sp>
      <p:sp>
        <p:nvSpPr>
          <p:cNvPr id="11" name="Footer Placeholder 4"/>
          <p:cNvSpPr>
            <a:spLocks noGrp="1"/>
          </p:cNvSpPr>
          <p:nvPr>
            <p:ph type="ftr" sz="quarter" idx="12"/>
          </p:nvPr>
        </p:nvSpPr>
        <p:spPr>
          <a:xfrm rot="5400000">
            <a:off x="6101011" y="2562863"/>
            <a:ext cx="5339080"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D01BA77-D5E9-4148-AB85-A4B1490ED08D}" type="slidenum">
              <a:rPr lang="en-US" smtClean="0"/>
              <a:t>‹#›</a:t>
            </a:fld>
            <a:endParaRPr lang="en-US"/>
          </a:p>
        </p:txBody>
      </p:sp>
      <p:sp>
        <p:nvSpPr>
          <p:cNvPr id="5" name="Footer Placeholder 4"/>
          <p:cNvSpPr>
            <a:spLocks noGrp="1"/>
          </p:cNvSpPr>
          <p:nvPr>
            <p:ph type="ftr" sz="quarter" idx="3"/>
          </p:nvPr>
        </p:nvSpPr>
        <p:spPr>
          <a:xfrm rot="5400000">
            <a:off x="6101011" y="2562863"/>
            <a:ext cx="5339080" cy="365760"/>
          </a:xfrm>
          <a:prstGeom prst="rect">
            <a:avLst/>
          </a:prstGeom>
        </p:spPr>
        <p:txBody>
          <a:bodyPr vert="horz" lIns="91440" tIns="45720" rIns="91440" bIns="45720" rtlCol="0" anchor="ctr"/>
          <a:lstStyle>
            <a:lvl1pPr algn="ctr">
              <a:defRPr sz="1300">
                <a:solidFill>
                  <a:schemeClr val="bg2"/>
                </a:solidFill>
                <a:latin typeface="Helvetica"/>
                <a:cs typeface="Helvetica"/>
              </a:defRPr>
            </a:lvl1pPr>
          </a:lstStyle>
          <a:p>
            <a:r>
              <a:rPr lang="en-US" b="1" dirty="0" smtClean="0"/>
              <a:t>The UCSF Double Helix Curriculum: </a:t>
            </a:r>
          </a:p>
          <a:p>
            <a:r>
              <a:rPr lang="en-US" dirty="0" smtClean="0"/>
              <a:t>Transformation of High-Performing Primary Care in Education</a:t>
            </a:r>
            <a:endParaRPr lang="en-US" dirty="0"/>
          </a:p>
        </p:txBody>
      </p:sp>
      <p:pic>
        <p:nvPicPr>
          <p:cNvPr id="42" name="Picture 41"/>
          <p:cNvPicPr>
            <a:picLocks noChangeAspect="1"/>
          </p:cNvPicPr>
          <p:nvPr userDrawn="1"/>
        </p:nvPicPr>
        <p:blipFill>
          <a:blip r:embed="rId13"/>
          <a:stretch>
            <a:fillRect/>
          </a:stretch>
        </p:blipFill>
        <p:spPr>
          <a:xfrm>
            <a:off x="218274" y="6118217"/>
            <a:ext cx="211538" cy="583991"/>
          </a:xfrm>
          <a:prstGeom prst="rect">
            <a:avLst/>
          </a:prstGeom>
        </p:spPr>
      </p:pic>
      <p:sp>
        <p:nvSpPr>
          <p:cNvPr id="43" name="Rectangle 42"/>
          <p:cNvSpPr/>
          <p:nvPr userDrawn="1"/>
        </p:nvSpPr>
        <p:spPr>
          <a:xfrm>
            <a:off x="457200" y="6043136"/>
            <a:ext cx="7620000" cy="738664"/>
          </a:xfrm>
          <a:prstGeom prst="rect">
            <a:avLst/>
          </a:prstGeom>
        </p:spPr>
        <p:txBody>
          <a:bodyPr wrap="square">
            <a:spAutoFit/>
          </a:bodyPr>
          <a:lstStyle/>
          <a:p>
            <a:r>
              <a:rPr lang="en-US" sz="1400" dirty="0" smtClean="0">
                <a:solidFill>
                  <a:srgbClr val="B4B9BF"/>
                </a:solidFill>
              </a:rPr>
              <a:t>Claudia Mooney,</a:t>
            </a:r>
            <a:r>
              <a:rPr lang="en-US" sz="1400" baseline="0" dirty="0" smtClean="0">
                <a:solidFill>
                  <a:srgbClr val="B4B9BF"/>
                </a:solidFill>
              </a:rPr>
              <a:t> MD</a:t>
            </a:r>
          </a:p>
          <a:p>
            <a:r>
              <a:rPr lang="en-US" sz="1400" baseline="0" dirty="0" smtClean="0">
                <a:solidFill>
                  <a:srgbClr val="B4B9BF"/>
                </a:solidFill>
              </a:rPr>
              <a:t>Education Team</a:t>
            </a:r>
          </a:p>
          <a:p>
            <a:r>
              <a:rPr lang="en-US" sz="1400" baseline="0" dirty="0" smtClean="0">
                <a:solidFill>
                  <a:srgbClr val="B4B9BF"/>
                </a:solidFill>
              </a:rPr>
              <a:t>UCSF Family &amp; Community Medicine Department at </a:t>
            </a:r>
            <a:r>
              <a:rPr lang="en-US" sz="1400" baseline="0" dirty="0" err="1" smtClean="0">
                <a:solidFill>
                  <a:srgbClr val="B4B9BF"/>
                </a:solidFill>
              </a:rPr>
              <a:t>Zuckerberg</a:t>
            </a:r>
            <a:r>
              <a:rPr lang="en-US" sz="1400" baseline="0" dirty="0" smtClean="0">
                <a:solidFill>
                  <a:srgbClr val="B4B9BF"/>
                </a:solidFill>
              </a:rPr>
              <a:t> San Francisco General Hospital </a:t>
            </a:r>
            <a:endParaRPr lang="en-US" sz="1400" baseline="0" dirty="0">
              <a:solidFill>
                <a:srgbClr val="B4B9BF"/>
              </a:solidFill>
            </a:endParaRPr>
          </a:p>
        </p:txBody>
      </p:sp>
      <p:pic>
        <p:nvPicPr>
          <p:cNvPr id="45" name="Picture 44" descr="careteamlogo.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15200" y="152400"/>
            <a:ext cx="992593" cy="990600"/>
          </a:xfrm>
          <a:prstGeom prst="rect">
            <a:avLst/>
          </a:prstGeom>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15200" y="6172200"/>
            <a:ext cx="1104902" cy="49419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wvc6X_7rRAhUpslQKHdMECroQjRwIBw&amp;url=http://www.theroot.com/articles/culture/2014/05/why_we_need_more_black_med_school_profs/&amp;bvm=bv.143423383,d.cGw&amp;psig=AFQjCNGEN5csTtE9knxHP9fgS10Ez9TZrA&amp;ust=148425507548004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mmonwealthfund.org/Blog/2012/Feb/Care-Coordination-Imperative.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areinnovations.org/knowledge-center/facilitating-care-integration/assess-your-practi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wvc6X_7rRAhUpslQKHdMECroQjRwIBw&amp;url=http://www.theroot.com/articles/culture/2014/05/why_we_need_more_black_med_school_profs/&amp;bvm=bv.143423383,d.cGw&amp;psig=AFQjCNGEN5csTtE9knxHP9fgS10Ez9TZrA&amp;ust=148425507548004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Facilitator Guide</a:t>
            </a:r>
            <a:endParaRPr lang="en-US" dirty="0"/>
          </a:p>
        </p:txBody>
      </p:sp>
      <p:sp>
        <p:nvSpPr>
          <p:cNvPr id="3" name="Content Placeholder 2"/>
          <p:cNvSpPr>
            <a:spLocks noGrp="1"/>
          </p:cNvSpPr>
          <p:nvPr>
            <p:ph idx="1"/>
          </p:nvPr>
        </p:nvSpPr>
        <p:spPr/>
        <p:txBody>
          <a:bodyPr/>
          <a:lstStyle/>
          <a:p>
            <a:r>
              <a:rPr lang="en-US" b="1" dirty="0"/>
              <a:t>Time: </a:t>
            </a:r>
            <a:r>
              <a:rPr lang="en-US" dirty="0"/>
              <a:t>30 minutes for presentation, 15 minutes for discussion </a:t>
            </a:r>
          </a:p>
          <a:p>
            <a:pPr marL="114300" indent="0">
              <a:buNone/>
            </a:pPr>
            <a:endParaRPr lang="en-US" dirty="0"/>
          </a:p>
          <a:p>
            <a:r>
              <a:rPr lang="en-US" b="1" dirty="0"/>
              <a:t>Audience: </a:t>
            </a:r>
            <a:r>
              <a:rPr lang="en-US" dirty="0"/>
              <a:t>mid-late PGY-1 and/or PGY-2 and PGY-3 </a:t>
            </a:r>
          </a:p>
          <a:p>
            <a:pPr marL="114300" indent="0">
              <a:buNone/>
            </a:pPr>
            <a:endParaRPr lang="en-US" b="1" dirty="0"/>
          </a:p>
          <a:p>
            <a:pPr lvl="0"/>
            <a:r>
              <a:rPr lang="en-US" b="1" dirty="0"/>
              <a:t>Objectives: </a:t>
            </a:r>
            <a:r>
              <a:rPr lang="en-US" dirty="0"/>
              <a:t>Describe the larger medical network they are a part of and recognize gaps and opportunities in care integration.  </a:t>
            </a:r>
          </a:p>
          <a:p>
            <a:pPr lvl="0"/>
            <a:r>
              <a:rPr lang="en-US" b="1" dirty="0"/>
              <a:t>Procedure: </a:t>
            </a:r>
          </a:p>
          <a:p>
            <a:pPr lvl="1"/>
            <a:r>
              <a:rPr lang="en-US" dirty="0"/>
              <a:t>Refer to “CT_4_Larger Medical Network Example, R1-R3s, 45mins” as a sample of a lecture on a medical network </a:t>
            </a:r>
          </a:p>
          <a:p>
            <a:pPr lvl="1"/>
            <a:r>
              <a:rPr lang="en-US" dirty="0"/>
              <a:t>Can use in conjunction with the Medical Neighborhood Care Integration Assessment </a:t>
            </a:r>
            <a:r>
              <a:rPr lang="en-US" dirty="0" smtClean="0"/>
              <a:t>Activity</a:t>
            </a:r>
            <a:endParaRPr lang="en-US" dirty="0"/>
          </a:p>
        </p:txBody>
      </p:sp>
      <p:sp>
        <p:nvSpPr>
          <p:cNvPr id="4" name="Footer Placeholder 3"/>
          <p:cNvSpPr>
            <a:spLocks noGrp="1"/>
          </p:cNvSpPr>
          <p:nvPr>
            <p:ph type="ftr" sz="quarter" idx="11"/>
          </p:nvPr>
        </p:nvSpPr>
        <p:spPr>
          <a:xfrm rot="5400000">
            <a:off x="6177210" y="2639060"/>
            <a:ext cx="5186681"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extLst>
      <p:ext uri="{BB962C8B-B14F-4D97-AF65-F5344CB8AC3E}">
        <p14:creationId xmlns:p14="http://schemas.microsoft.com/office/powerpoint/2010/main" val="2260176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of health network access</a:t>
            </a:r>
          </a:p>
        </p:txBody>
      </p:sp>
      <p:sp>
        <p:nvSpPr>
          <p:cNvPr id="3" name="Content Placeholder 2"/>
          <p:cNvSpPr>
            <a:spLocks noGrp="1"/>
          </p:cNvSpPr>
          <p:nvPr>
            <p:ph idx="1"/>
          </p:nvPr>
        </p:nvSpPr>
        <p:spPr/>
        <p:txBody>
          <a:bodyPr/>
          <a:lstStyle/>
          <a:p>
            <a:r>
              <a:rPr lang="en-US" dirty="0"/>
              <a:t>Describe in visual form access to the various services your network providers</a:t>
            </a:r>
          </a:p>
          <a:p>
            <a:r>
              <a:rPr lang="en-US" dirty="0"/>
              <a:t>TNAA – third next available appointment is recommended as a universal way of describing </a:t>
            </a:r>
            <a:r>
              <a:rPr lang="en-US" dirty="0" smtClean="0"/>
              <a:t>access</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400584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health network – Primary Care </a:t>
            </a:r>
          </a:p>
        </p:txBody>
      </p:sp>
      <p:sp>
        <p:nvSpPr>
          <p:cNvPr id="3" name="Content Placeholder 2"/>
          <p:cNvSpPr>
            <a:spLocks noGrp="1"/>
          </p:cNvSpPr>
          <p:nvPr>
            <p:ph idx="1"/>
          </p:nvPr>
        </p:nvSpPr>
        <p:spPr/>
        <p:txBody>
          <a:bodyPr/>
          <a:lstStyle/>
          <a:p>
            <a:pPr marL="114300" indent="0">
              <a:buNone/>
            </a:pPr>
            <a:r>
              <a:rPr lang="en-US" dirty="0"/>
              <a:t>Recommended outline of key overview components of primary/ambulatory care program: </a:t>
            </a:r>
          </a:p>
          <a:p>
            <a:r>
              <a:rPr lang="en-US" dirty="0"/>
              <a:t>Mission/vision </a:t>
            </a:r>
          </a:p>
          <a:p>
            <a:r>
              <a:rPr lang="en-US" dirty="0"/>
              <a:t>Clinical practices </a:t>
            </a:r>
          </a:p>
          <a:p>
            <a:r>
              <a:rPr lang="en-US" dirty="0"/>
              <a:t>Leadership team</a:t>
            </a:r>
          </a:p>
          <a:p>
            <a:r>
              <a:rPr lang="en-US" dirty="0"/>
              <a:t>Strategic network priorities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345239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health network – Primary Care Services</a:t>
            </a:r>
          </a:p>
        </p:txBody>
      </p:sp>
      <p:sp>
        <p:nvSpPr>
          <p:cNvPr id="3" name="Content Placeholder 2"/>
          <p:cNvSpPr>
            <a:spLocks noGrp="1"/>
          </p:cNvSpPr>
          <p:nvPr>
            <p:ph idx="1"/>
          </p:nvPr>
        </p:nvSpPr>
        <p:spPr/>
        <p:txBody>
          <a:bodyPr/>
          <a:lstStyle/>
          <a:p>
            <a:r>
              <a:rPr lang="en-US" dirty="0"/>
              <a:t>Highlight the various primary/ambulatory care services/programs (i.e. behavioral health, dental, </a:t>
            </a:r>
            <a:r>
              <a:rPr lang="en-US" dirty="0" err="1"/>
              <a:t>etc</a:t>
            </a:r>
            <a:r>
              <a:rPr lang="en-US" dirty="0"/>
              <a:t>).</a:t>
            </a:r>
          </a:p>
          <a:p>
            <a:pPr marL="114300" indent="0">
              <a:buNone/>
            </a:pPr>
            <a:endParaRPr lang="en-US" dirty="0"/>
          </a:p>
          <a:p>
            <a:r>
              <a:rPr lang="en-US" dirty="0"/>
              <a:t>Consider going more in-depth on how the network selected the priorities and showing data on how the network is doing</a:t>
            </a:r>
          </a:p>
          <a:p>
            <a:pPr lvl="1"/>
            <a:r>
              <a:rPr lang="en-US" i="1" dirty="0"/>
              <a:t>For example, if the network is working on improving third- next available routine appointment (TNAA) show a dashboard of the data driven improvement (refer to example in the CT_4_ Larger Medical Network Example </a:t>
            </a:r>
            <a:r>
              <a:rPr lang="en-US" i="1" dirty="0" err="1"/>
              <a:t>powerpoint</a:t>
            </a:r>
            <a:r>
              <a:rPr lang="en-US" i="1" dirty="0"/>
              <a:t>, slides 29-52) </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414228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health network – Care coordination and integration </a:t>
            </a:r>
          </a:p>
        </p:txBody>
      </p:sp>
      <p:sp>
        <p:nvSpPr>
          <p:cNvPr id="3" name="Content Placeholder 2"/>
          <p:cNvSpPr>
            <a:spLocks noGrp="1"/>
          </p:cNvSpPr>
          <p:nvPr>
            <p:ph idx="1"/>
          </p:nvPr>
        </p:nvSpPr>
        <p:spPr/>
        <p:txBody>
          <a:bodyPr/>
          <a:lstStyle/>
          <a:p>
            <a:r>
              <a:rPr lang="en-US" dirty="0"/>
              <a:t>Discuss care integration of primary care services within your organization </a:t>
            </a:r>
          </a:p>
          <a:p>
            <a:r>
              <a:rPr lang="en-US" dirty="0"/>
              <a:t>You can begin by using the following slides (14-20) that give an overview of care coordination and </a:t>
            </a:r>
            <a:r>
              <a:rPr lang="en-US" dirty="0" smtClean="0"/>
              <a:t>integration</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01496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 needs dental care </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7" name="TextBox 6"/>
          <p:cNvSpPr txBox="1"/>
          <p:nvPr/>
        </p:nvSpPr>
        <p:spPr>
          <a:xfrm>
            <a:off x="914400" y="5562600"/>
            <a:ext cx="7315200" cy="400110"/>
          </a:xfrm>
          <a:prstGeom prst="rect">
            <a:avLst/>
          </a:prstGeom>
          <a:noFill/>
        </p:spPr>
        <p:txBody>
          <a:bodyPr wrap="square" rtlCol="0">
            <a:spAutoFit/>
          </a:bodyPr>
          <a:lstStyle/>
          <a:p>
            <a:pPr algn="r"/>
            <a:r>
              <a:rPr lang="en-US" sz="2000" b="1" dirty="0" smtClean="0"/>
              <a:t>What can Lee’s doctor do to help integrate dental care in her clinic? </a:t>
            </a:r>
            <a:endParaRPr lang="en-US" sz="2000" b="1" dirty="0"/>
          </a:p>
        </p:txBody>
      </p:sp>
      <p:pic>
        <p:nvPicPr>
          <p:cNvPr id="1026" name="Picture 2" descr="Image result for diverse medical provider with ch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52600"/>
            <a:ext cx="638175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1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care integration?</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Content Placeholder 2"/>
          <p:cNvSpPr>
            <a:spLocks noGrp="1"/>
          </p:cNvSpPr>
          <p:nvPr>
            <p:ph idx="1"/>
          </p:nvPr>
        </p:nvSpPr>
        <p:spPr>
          <a:xfrm>
            <a:off x="457200" y="1600200"/>
            <a:ext cx="3962400" cy="4800600"/>
          </a:xfrm>
        </p:spPr>
        <p:txBody>
          <a:bodyPr/>
          <a:lstStyle/>
          <a:p>
            <a:pPr marL="231775" lvl="0" indent="-231775"/>
            <a:r>
              <a:rPr lang="en-US" sz="2000" dirty="0"/>
              <a:t>Patient care that is </a:t>
            </a:r>
            <a:r>
              <a:rPr lang="en-US" sz="2000" b="1" dirty="0">
                <a:solidFill>
                  <a:srgbClr val="800000"/>
                </a:solidFill>
              </a:rPr>
              <a:t>coordinated</a:t>
            </a:r>
            <a:r>
              <a:rPr lang="en-US" sz="2000" dirty="0">
                <a:solidFill>
                  <a:srgbClr val="800000"/>
                </a:solidFill>
              </a:rPr>
              <a:t> </a:t>
            </a:r>
            <a:r>
              <a:rPr lang="en-US" sz="2000" dirty="0"/>
              <a:t>across professionals, facilities, and support systems</a:t>
            </a:r>
            <a:r>
              <a:rPr lang="en-US" sz="2000" dirty="0" smtClean="0"/>
              <a:t>;</a:t>
            </a:r>
            <a:r>
              <a:rPr lang="en-US" sz="2000" baseline="30000" dirty="0" smtClean="0"/>
              <a:t>1</a:t>
            </a:r>
            <a:endParaRPr lang="en-US" sz="2000" dirty="0" smtClean="0"/>
          </a:p>
          <a:p>
            <a:pPr marL="0" lvl="0" indent="0">
              <a:buNone/>
            </a:pPr>
            <a:endParaRPr lang="en-US" sz="2000" dirty="0"/>
          </a:p>
          <a:p>
            <a:pPr marL="528955" lvl="1" indent="-231775"/>
            <a:r>
              <a:rPr lang="en-US" sz="1800" b="1" dirty="0">
                <a:solidFill>
                  <a:srgbClr val="800000"/>
                </a:solidFill>
              </a:rPr>
              <a:t>Continuous</a:t>
            </a:r>
            <a:r>
              <a:rPr lang="en-US" sz="1800" dirty="0"/>
              <a:t> over time and between visits;</a:t>
            </a:r>
          </a:p>
          <a:p>
            <a:pPr marL="528955" lvl="1" indent="-231775"/>
            <a:r>
              <a:rPr lang="en-US" sz="1800" b="1" dirty="0">
                <a:solidFill>
                  <a:srgbClr val="800000"/>
                </a:solidFill>
              </a:rPr>
              <a:t>Tailored</a:t>
            </a:r>
            <a:r>
              <a:rPr lang="en-US" sz="1800" dirty="0">
                <a:solidFill>
                  <a:srgbClr val="800000"/>
                </a:solidFill>
              </a:rPr>
              <a:t> </a:t>
            </a:r>
            <a:r>
              <a:rPr lang="en-US" sz="1800" dirty="0"/>
              <a:t>to the patients’ needs and preferences;</a:t>
            </a:r>
          </a:p>
          <a:p>
            <a:pPr marL="231775" indent="-231775"/>
            <a:endParaRPr lang="en-US" sz="2000" dirty="0" smtClean="0"/>
          </a:p>
          <a:p>
            <a:pPr marL="231775" indent="-231775"/>
            <a:r>
              <a:rPr lang="en-US" sz="2000" dirty="0" smtClean="0"/>
              <a:t>And </a:t>
            </a:r>
            <a:r>
              <a:rPr lang="en-US" sz="2000" dirty="0"/>
              <a:t>based on </a:t>
            </a:r>
            <a:r>
              <a:rPr lang="en-US" sz="2000" b="1" dirty="0">
                <a:solidFill>
                  <a:srgbClr val="800000"/>
                </a:solidFill>
              </a:rPr>
              <a:t>shared responsibility </a:t>
            </a:r>
            <a:r>
              <a:rPr lang="en-US" sz="2000" dirty="0"/>
              <a:t>between patient and caregivers for optimizing health”</a:t>
            </a:r>
          </a:p>
          <a:p>
            <a:pPr marL="231775" lvl="0" indent="-231775"/>
            <a:endParaRPr lang="en-US" sz="2000" dirty="0" smtClean="0"/>
          </a:p>
          <a:p>
            <a:pPr marL="231775" indent="-231775"/>
            <a:endParaRPr lang="en-US" sz="2000" dirty="0"/>
          </a:p>
          <a:p>
            <a:pPr marL="231775" lvl="0" indent="-231775"/>
            <a:endParaRPr lang="en-US" sz="2000" dirty="0"/>
          </a:p>
          <a:p>
            <a:endParaRPr lang="en-US" dirty="0" smtClean="0"/>
          </a:p>
        </p:txBody>
      </p:sp>
      <p:sp>
        <p:nvSpPr>
          <p:cNvPr id="6" name="Content Placeholder 2"/>
          <p:cNvSpPr txBox="1">
            <a:spLocks/>
          </p:cNvSpPr>
          <p:nvPr/>
        </p:nvSpPr>
        <p:spPr>
          <a:xfrm>
            <a:off x="4419600" y="1143000"/>
            <a:ext cx="35814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None/>
            </a:pPr>
            <a:r>
              <a:rPr lang="en-US" sz="1800" dirty="0" smtClean="0"/>
              <a:t>Barbara </a:t>
            </a:r>
            <a:r>
              <a:rPr lang="en-US" sz="1800" dirty="0" err="1" smtClean="0"/>
              <a:t>Starfiled’s</a:t>
            </a:r>
            <a:r>
              <a:rPr lang="en-US" sz="1800" dirty="0" smtClean="0"/>
              <a:t> 4 pillars of Primary Care</a:t>
            </a:r>
            <a:r>
              <a:rPr lang="en-US" sz="1800" baseline="30000" dirty="0" smtClean="0"/>
              <a:t>2</a:t>
            </a:r>
            <a:endParaRPr lang="en-US" sz="1800" dirty="0" smtClean="0"/>
          </a:p>
          <a:p>
            <a:pPr marL="231775" indent="-231775"/>
            <a:endParaRPr lang="en-US" sz="1800" dirty="0" smtClean="0"/>
          </a:p>
          <a:p>
            <a:pPr marL="231775" indent="-231775"/>
            <a:endParaRPr lang="en-US" sz="1800" dirty="0" smtClean="0"/>
          </a:p>
          <a:p>
            <a:pPr marL="231775" indent="-231775"/>
            <a:endParaRPr lang="en-US" sz="1800" dirty="0" smtClean="0"/>
          </a:p>
          <a:p>
            <a:endParaRPr lang="en-US" sz="1800" dirty="0" smtClean="0"/>
          </a:p>
        </p:txBody>
      </p:sp>
      <p:grpSp>
        <p:nvGrpSpPr>
          <p:cNvPr id="7" name="Group 2267"/>
          <p:cNvGrpSpPr/>
          <p:nvPr/>
        </p:nvGrpSpPr>
        <p:grpSpPr>
          <a:xfrm>
            <a:off x="4267200" y="1447800"/>
            <a:ext cx="3790454" cy="4384971"/>
            <a:chOff x="0" y="-126747"/>
            <a:chExt cx="5029200" cy="5014710"/>
          </a:xfrm>
        </p:grpSpPr>
        <p:pic>
          <p:nvPicPr>
            <p:cNvPr id="8" name="image130.png" descr="http://engage.synecoretech.com/Portals/141995/images/4-pillars-of-seo2.0.png"/>
            <p:cNvPicPr/>
            <p:nvPr/>
          </p:nvPicPr>
          <p:blipFill>
            <a:blip r:embed="rId2">
              <a:extLst/>
            </a:blip>
            <a:stretch>
              <a:fillRect/>
            </a:stretch>
          </p:blipFill>
          <p:spPr>
            <a:xfrm>
              <a:off x="0" y="-126747"/>
              <a:ext cx="5029200" cy="5014710"/>
            </a:xfrm>
            <a:prstGeom prst="rect">
              <a:avLst/>
            </a:prstGeom>
            <a:ln w="12700" cap="flat">
              <a:noFill/>
              <a:miter lim="400000"/>
            </a:ln>
            <a:effectLst/>
          </p:spPr>
        </p:pic>
        <p:sp>
          <p:nvSpPr>
            <p:cNvPr id="9" name="Shape 2262"/>
            <p:cNvSpPr/>
            <p:nvPr/>
          </p:nvSpPr>
          <p:spPr>
            <a:xfrm rot="16200000">
              <a:off x="1743614" y="2362777"/>
              <a:ext cx="2331916" cy="4900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dirty="0">
                  <a:solidFill>
                    <a:srgbClr val="FF0000"/>
                  </a:solidFill>
                </a:rPr>
                <a:t>Comprehensive Care</a:t>
              </a:r>
            </a:p>
          </p:txBody>
        </p:sp>
        <p:sp>
          <p:nvSpPr>
            <p:cNvPr id="10" name="Shape 2263"/>
            <p:cNvSpPr/>
            <p:nvPr/>
          </p:nvSpPr>
          <p:spPr>
            <a:xfrm rot="16200000">
              <a:off x="278046" y="2581097"/>
              <a:ext cx="1739836" cy="332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dirty="0"/>
                <a:t>First Contact Care</a:t>
              </a:r>
            </a:p>
          </p:txBody>
        </p:sp>
        <p:sp>
          <p:nvSpPr>
            <p:cNvPr id="11" name="Shape 2264"/>
            <p:cNvSpPr/>
            <p:nvPr/>
          </p:nvSpPr>
          <p:spPr>
            <a:xfrm rot="16200000">
              <a:off x="1099558" y="2597841"/>
              <a:ext cx="1773323" cy="332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dirty="0"/>
                <a:t>Continuity of Care</a:t>
              </a:r>
            </a:p>
          </p:txBody>
        </p:sp>
        <p:sp>
          <p:nvSpPr>
            <p:cNvPr id="12" name="Shape 2265"/>
            <p:cNvSpPr/>
            <p:nvPr/>
          </p:nvSpPr>
          <p:spPr>
            <a:xfrm rot="16200000">
              <a:off x="2579815" y="2364775"/>
              <a:ext cx="2335912" cy="4900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dirty="0">
                  <a:solidFill>
                    <a:srgbClr val="FF0000"/>
                  </a:solidFill>
                </a:rPr>
                <a:t>Coordination of Care</a:t>
              </a:r>
            </a:p>
          </p:txBody>
        </p:sp>
        <p:sp>
          <p:nvSpPr>
            <p:cNvPr id="13" name="Shape 2266"/>
            <p:cNvSpPr/>
            <p:nvPr/>
          </p:nvSpPr>
          <p:spPr>
            <a:xfrm>
              <a:off x="1774301" y="798701"/>
              <a:ext cx="1331414" cy="332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lvl="0"/>
              <a:r>
                <a:rPr dirty="0"/>
                <a:t>Primary Care</a:t>
              </a:r>
            </a:p>
          </p:txBody>
        </p:sp>
      </p:grpSp>
      <p:sp>
        <p:nvSpPr>
          <p:cNvPr id="14" name="Rectangle 13"/>
          <p:cNvSpPr/>
          <p:nvPr/>
        </p:nvSpPr>
        <p:spPr>
          <a:xfrm>
            <a:off x="2362200" y="5562600"/>
            <a:ext cx="5943600" cy="861774"/>
          </a:xfrm>
          <a:prstGeom prst="rect">
            <a:avLst/>
          </a:prstGeom>
        </p:spPr>
        <p:txBody>
          <a:bodyPr wrap="square">
            <a:spAutoFit/>
          </a:bodyPr>
          <a:lstStyle/>
          <a:p>
            <a:pPr lvl="0" algn="r">
              <a:defRPr sz="1800"/>
            </a:pPr>
            <a:r>
              <a:rPr lang="en-US" sz="1000" baseline="30000" dirty="0">
                <a:solidFill>
                  <a:srgbClr val="7F7F7F"/>
                </a:solidFill>
              </a:rPr>
              <a:t>1</a:t>
            </a:r>
            <a:r>
              <a:rPr lang="en-US" sz="1000" dirty="0">
                <a:solidFill>
                  <a:srgbClr val="7F7F7F"/>
                </a:solidFill>
              </a:rPr>
              <a:t>Singer, et al. SJ. Defining and measuring integrated patient care: promoting the next frontier in health care delivery. Medical Care Research and Review. 2011;68(1):113-127</a:t>
            </a:r>
          </a:p>
          <a:p>
            <a:pPr algn="r">
              <a:defRPr sz="1800"/>
            </a:pPr>
            <a:r>
              <a:rPr lang="en-US" sz="1000" baseline="30000" dirty="0">
                <a:solidFill>
                  <a:srgbClr val="7F7F7F"/>
                </a:solidFill>
              </a:rPr>
              <a:t>2</a:t>
            </a:r>
            <a:r>
              <a:rPr lang="en-US" sz="1000" dirty="0">
                <a:solidFill>
                  <a:srgbClr val="7F7F7F"/>
                </a:solidFill>
              </a:rPr>
              <a:t>Starfield B. Primary Care: Balancing Health Needs, Services, and Technology. New York: Oxford University Press, 1998.</a:t>
            </a:r>
          </a:p>
          <a:p>
            <a:pPr lvl="0" algn="r">
              <a:defRPr sz="1800"/>
            </a:pPr>
            <a:endParaRPr lang="en-US" sz="1000" dirty="0">
              <a:solidFill>
                <a:srgbClr val="7F7F7F"/>
              </a:solidFill>
            </a:endParaRPr>
          </a:p>
        </p:txBody>
      </p:sp>
    </p:spTree>
    <p:extLst>
      <p:ext uri="{BB962C8B-B14F-4D97-AF65-F5344CB8AC3E}">
        <p14:creationId xmlns:p14="http://schemas.microsoft.com/office/powerpoint/2010/main" val="66619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facets of care integration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Text Placeholder 5"/>
          <p:cNvSpPr txBox="1">
            <a:spLocks/>
          </p:cNvSpPr>
          <p:nvPr/>
        </p:nvSpPr>
        <p:spPr>
          <a:xfrm>
            <a:off x="76200" y="1570038"/>
            <a:ext cx="4343400" cy="639762"/>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b="1" dirty="0" smtClean="0">
                <a:solidFill>
                  <a:schemeClr val="tx2"/>
                </a:solidFill>
              </a:rPr>
              <a:t>COMPREHENSIVENESS: Bridging services into primary care </a:t>
            </a:r>
            <a:endParaRPr lang="en-US" b="1" dirty="0">
              <a:solidFill>
                <a:schemeClr val="tx2"/>
              </a:solidFill>
            </a:endParaRPr>
          </a:p>
        </p:txBody>
      </p:sp>
      <p:sp>
        <p:nvSpPr>
          <p:cNvPr id="6" name="Text Placeholder 6"/>
          <p:cNvSpPr txBox="1">
            <a:spLocks/>
          </p:cNvSpPr>
          <p:nvPr/>
        </p:nvSpPr>
        <p:spPr>
          <a:xfrm>
            <a:off x="4114800" y="1570038"/>
            <a:ext cx="4343400" cy="639762"/>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sz="1800" b="1" dirty="0" smtClean="0">
                <a:solidFill>
                  <a:schemeClr val="tx2"/>
                </a:solidFill>
              </a:rPr>
              <a:t>COORDINATION: Building relationships with services outside of primary care</a:t>
            </a:r>
            <a:endParaRPr lang="en-US" sz="1800" b="1" dirty="0">
              <a:solidFill>
                <a:schemeClr val="tx2"/>
              </a:solidFill>
            </a:endParaRPr>
          </a:p>
        </p:txBody>
      </p:sp>
      <p:grpSp>
        <p:nvGrpSpPr>
          <p:cNvPr id="7" name="Group 6"/>
          <p:cNvGrpSpPr/>
          <p:nvPr/>
        </p:nvGrpSpPr>
        <p:grpSpPr>
          <a:xfrm>
            <a:off x="228600" y="2274887"/>
            <a:ext cx="4038600" cy="3581400"/>
            <a:chOff x="105789" y="2170458"/>
            <a:chExt cx="4771012" cy="4001742"/>
          </a:xfrm>
        </p:grpSpPr>
        <p:pic>
          <p:nvPicPr>
            <p:cNvPr id="8" name="image131.jpg" descr="Two_faces_comp_1_blue.jpg"/>
            <p:cNvPicPr/>
            <p:nvPr/>
          </p:nvPicPr>
          <p:blipFill>
            <a:blip r:embed="rId2">
              <a:extLst/>
            </a:blip>
            <a:stretch>
              <a:fillRect/>
            </a:stretch>
          </p:blipFill>
          <p:spPr>
            <a:xfrm>
              <a:off x="105789" y="2170458"/>
              <a:ext cx="4771012" cy="4001742"/>
            </a:xfrm>
            <a:prstGeom prst="rect">
              <a:avLst/>
            </a:prstGeom>
            <a:ln w="12700">
              <a:solidFill>
                <a:schemeClr val="tx1"/>
              </a:solidFill>
              <a:miter lim="400000"/>
            </a:ln>
          </p:spPr>
        </p:pic>
        <p:sp>
          <p:nvSpPr>
            <p:cNvPr id="9" name="Shape 2285"/>
            <p:cNvSpPr/>
            <p:nvPr/>
          </p:nvSpPr>
          <p:spPr>
            <a:xfrm rot="16740804">
              <a:off x="3652680" y="3915869"/>
              <a:ext cx="440842" cy="265210"/>
            </a:xfrm>
            <a:prstGeom prst="leftArrow">
              <a:avLst>
                <a:gd name="adj1" fmla="val 50000"/>
                <a:gd name="adj2" fmla="val 50000"/>
              </a:avLst>
            </a:prstGeom>
            <a:solidFill>
              <a:srgbClr val="40AFCC"/>
            </a:solidFill>
            <a:ln w="25400">
              <a:solidFill>
                <a:schemeClr val="tx1"/>
              </a:solidFill>
            </a:ln>
          </p:spPr>
          <p:txBody>
            <a:bodyPr lIns="0" tIns="0" rIns="0" bIns="0" anchor="ctr"/>
            <a:lstStyle/>
            <a:p>
              <a:pPr lvl="0" algn="ctr">
                <a:defRPr>
                  <a:solidFill>
                    <a:srgbClr val="FFFFFF"/>
                  </a:solidFill>
                </a:defRPr>
              </a:pPr>
              <a:endParaRPr/>
            </a:p>
          </p:txBody>
        </p:sp>
        <p:sp>
          <p:nvSpPr>
            <p:cNvPr id="10" name="Shape 2286"/>
            <p:cNvSpPr/>
            <p:nvPr/>
          </p:nvSpPr>
          <p:spPr>
            <a:xfrm rot="14275639">
              <a:off x="2567425" y="3980551"/>
              <a:ext cx="621639" cy="265210"/>
            </a:xfrm>
            <a:prstGeom prst="leftArrow">
              <a:avLst>
                <a:gd name="adj1" fmla="val 50000"/>
                <a:gd name="adj2" fmla="val 50000"/>
              </a:avLst>
            </a:prstGeom>
            <a:solidFill>
              <a:srgbClr val="40AFCC"/>
            </a:solidFill>
            <a:ln w="25400">
              <a:solidFill>
                <a:schemeClr val="tx1"/>
              </a:solidFill>
            </a:ln>
          </p:spPr>
          <p:txBody>
            <a:bodyPr lIns="0" tIns="0" rIns="0" bIns="0" anchor="ctr"/>
            <a:lstStyle/>
            <a:p>
              <a:pPr lvl="0" algn="ctr">
                <a:defRPr>
                  <a:solidFill>
                    <a:srgbClr val="FFFFFF"/>
                  </a:solidFill>
                </a:defRPr>
              </a:pPr>
              <a:endParaRPr/>
            </a:p>
          </p:txBody>
        </p:sp>
        <p:sp>
          <p:nvSpPr>
            <p:cNvPr id="11" name="Shape 2287"/>
            <p:cNvSpPr/>
            <p:nvPr/>
          </p:nvSpPr>
          <p:spPr>
            <a:xfrm rot="12838467">
              <a:off x="1920930" y="4505150"/>
              <a:ext cx="734677" cy="265210"/>
            </a:xfrm>
            <a:prstGeom prst="leftArrow">
              <a:avLst>
                <a:gd name="adj1" fmla="val 50000"/>
                <a:gd name="adj2" fmla="val 50000"/>
              </a:avLst>
            </a:prstGeom>
            <a:solidFill>
              <a:srgbClr val="40AFCC"/>
            </a:solidFill>
            <a:ln w="25400">
              <a:solidFill>
                <a:schemeClr val="tx1"/>
              </a:solidFill>
            </a:ln>
          </p:spPr>
          <p:txBody>
            <a:bodyPr lIns="0" tIns="0" rIns="0" bIns="0" anchor="ctr"/>
            <a:lstStyle/>
            <a:p>
              <a:pPr lvl="0" algn="ctr">
                <a:defRPr>
                  <a:solidFill>
                    <a:srgbClr val="FFFFFF"/>
                  </a:solidFill>
                </a:defRPr>
              </a:pPr>
              <a:endParaRPr/>
            </a:p>
          </p:txBody>
        </p:sp>
        <p:sp>
          <p:nvSpPr>
            <p:cNvPr id="12" name="Shape 2288"/>
            <p:cNvSpPr/>
            <p:nvPr/>
          </p:nvSpPr>
          <p:spPr>
            <a:xfrm rot="10800000">
              <a:off x="1828799" y="5333998"/>
              <a:ext cx="842374" cy="265210"/>
            </a:xfrm>
            <a:prstGeom prst="leftArrow">
              <a:avLst>
                <a:gd name="adj1" fmla="val 50000"/>
                <a:gd name="adj2" fmla="val 50000"/>
              </a:avLst>
            </a:prstGeom>
            <a:solidFill>
              <a:srgbClr val="40AFCC"/>
            </a:solidFill>
            <a:ln w="25400">
              <a:solidFill>
                <a:schemeClr val="tx1"/>
              </a:solidFill>
            </a:ln>
          </p:spPr>
          <p:txBody>
            <a:bodyPr lIns="0" tIns="0" rIns="0" bIns="0" anchor="ctr"/>
            <a:lstStyle/>
            <a:p>
              <a:pPr lvl="0" algn="ctr">
                <a:defRPr>
                  <a:solidFill>
                    <a:srgbClr val="FFFFFF"/>
                  </a:solidFill>
                </a:defRPr>
              </a:pPr>
              <a:endParaRPr/>
            </a:p>
          </p:txBody>
        </p:sp>
      </p:grpSp>
      <p:grpSp>
        <p:nvGrpSpPr>
          <p:cNvPr id="13" name="Group 12"/>
          <p:cNvGrpSpPr/>
          <p:nvPr/>
        </p:nvGrpSpPr>
        <p:grpSpPr>
          <a:xfrm>
            <a:off x="4495800" y="2274887"/>
            <a:ext cx="3733800" cy="3581400"/>
            <a:chOff x="105789" y="2170458"/>
            <a:chExt cx="4771012" cy="4001742"/>
          </a:xfrm>
        </p:grpSpPr>
        <p:pic>
          <p:nvPicPr>
            <p:cNvPr id="14" name="image131.jpg" descr="Two_faces_comp_1_blue.jpg"/>
            <p:cNvPicPr/>
            <p:nvPr/>
          </p:nvPicPr>
          <p:blipFill>
            <a:blip r:embed="rId2">
              <a:extLst/>
            </a:blip>
            <a:stretch>
              <a:fillRect/>
            </a:stretch>
          </p:blipFill>
          <p:spPr>
            <a:xfrm>
              <a:off x="105789" y="2170458"/>
              <a:ext cx="4771012" cy="4001742"/>
            </a:xfrm>
            <a:prstGeom prst="rect">
              <a:avLst/>
            </a:prstGeom>
            <a:ln w="12700">
              <a:solidFill>
                <a:schemeClr val="tx1"/>
              </a:solidFill>
              <a:miter lim="400000"/>
            </a:ln>
          </p:spPr>
        </p:pic>
        <p:pic>
          <p:nvPicPr>
            <p:cNvPr id="15" name="image134.png"/>
            <p:cNvPicPr/>
            <p:nvPr/>
          </p:nvPicPr>
          <p:blipFill>
            <a:blip r:embed="rId3">
              <a:extLst/>
            </a:blip>
            <a:stretch>
              <a:fillRect/>
            </a:stretch>
          </p:blipFill>
          <p:spPr>
            <a:xfrm rot="17640137">
              <a:off x="3496750" y="3825044"/>
              <a:ext cx="888927" cy="484693"/>
            </a:xfrm>
            <a:prstGeom prst="rect">
              <a:avLst/>
            </a:prstGeom>
            <a:ln w="12700">
              <a:miter lim="400000"/>
            </a:ln>
          </p:spPr>
        </p:pic>
        <p:pic>
          <p:nvPicPr>
            <p:cNvPr id="16" name="image135.png"/>
            <p:cNvPicPr/>
            <p:nvPr/>
          </p:nvPicPr>
          <p:blipFill>
            <a:blip r:embed="rId4">
              <a:extLst/>
            </a:blip>
            <a:stretch>
              <a:fillRect/>
            </a:stretch>
          </p:blipFill>
          <p:spPr>
            <a:xfrm rot="1723220">
              <a:off x="1682594" y="4352113"/>
              <a:ext cx="924839" cy="484693"/>
            </a:xfrm>
            <a:prstGeom prst="rect">
              <a:avLst/>
            </a:prstGeom>
            <a:ln w="12700">
              <a:miter lim="400000"/>
            </a:ln>
          </p:spPr>
        </p:pic>
        <p:pic>
          <p:nvPicPr>
            <p:cNvPr id="17" name="image136.png"/>
            <p:cNvPicPr/>
            <p:nvPr/>
          </p:nvPicPr>
          <p:blipFill>
            <a:blip r:embed="rId5">
              <a:extLst/>
            </a:blip>
            <a:stretch>
              <a:fillRect/>
            </a:stretch>
          </p:blipFill>
          <p:spPr>
            <a:xfrm>
              <a:off x="1752600" y="5202792"/>
              <a:ext cx="844675" cy="484693"/>
            </a:xfrm>
            <a:prstGeom prst="rect">
              <a:avLst/>
            </a:prstGeom>
            <a:ln w="12700">
              <a:miter lim="400000"/>
            </a:ln>
          </p:spPr>
        </p:pic>
        <p:pic>
          <p:nvPicPr>
            <p:cNvPr id="18" name="image137.png"/>
            <p:cNvPicPr/>
            <p:nvPr/>
          </p:nvPicPr>
          <p:blipFill>
            <a:blip r:embed="rId6">
              <a:extLst/>
            </a:blip>
            <a:stretch>
              <a:fillRect/>
            </a:stretch>
          </p:blipFill>
          <p:spPr>
            <a:xfrm rot="3027380">
              <a:off x="2441027" y="3918741"/>
              <a:ext cx="792696" cy="484693"/>
            </a:xfrm>
            <a:prstGeom prst="rect">
              <a:avLst/>
            </a:prstGeom>
            <a:ln w="12700">
              <a:miter lim="400000"/>
            </a:ln>
          </p:spPr>
        </p:pic>
      </p:grpSp>
    </p:spTree>
    <p:extLst>
      <p:ext uri="{BB962C8B-B14F-4D97-AF65-F5344CB8AC3E}">
        <p14:creationId xmlns:p14="http://schemas.microsoft.com/office/powerpoint/2010/main" val="911360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care integration fit?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5" name="image139.jpg"/>
          <p:cNvPicPr/>
          <p:nvPr/>
        </p:nvPicPr>
        <p:blipFill>
          <a:blip r:embed="rId2">
            <a:extLst/>
          </a:blip>
          <a:stretch>
            <a:fillRect/>
          </a:stretch>
        </p:blipFill>
        <p:spPr>
          <a:xfrm>
            <a:off x="1447800" y="1219200"/>
            <a:ext cx="5632929" cy="4936725"/>
          </a:xfrm>
          <a:prstGeom prst="rect">
            <a:avLst/>
          </a:prstGeom>
          <a:ln w="12700">
            <a:miter lim="400000"/>
          </a:ln>
        </p:spPr>
      </p:pic>
      <p:sp>
        <p:nvSpPr>
          <p:cNvPr id="6" name="Shape 2307"/>
          <p:cNvSpPr/>
          <p:nvPr/>
        </p:nvSpPr>
        <p:spPr>
          <a:xfrm>
            <a:off x="5544566" y="2666999"/>
            <a:ext cx="1295401" cy="11887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C00000"/>
            </a:solidFill>
          </a:ln>
        </p:spPr>
        <p:txBody>
          <a:bodyPr lIns="0" tIns="0" rIns="0" bIns="0" anchor="ctr"/>
          <a:lstStyle/>
          <a:p>
            <a:pPr lvl="0" algn="ctr">
              <a:defRPr>
                <a:solidFill>
                  <a:srgbClr val="FFFFFF"/>
                </a:solidFill>
              </a:defRPr>
            </a:pPr>
            <a:endParaRPr/>
          </a:p>
        </p:txBody>
      </p:sp>
      <p:sp>
        <p:nvSpPr>
          <p:cNvPr id="7" name="Shape 2308"/>
          <p:cNvSpPr/>
          <p:nvPr/>
        </p:nvSpPr>
        <p:spPr>
          <a:xfrm>
            <a:off x="1621057" y="1575784"/>
            <a:ext cx="3771109" cy="1396016"/>
          </a:xfrm>
          <a:prstGeom prst="line">
            <a:avLst/>
          </a:prstGeom>
          <a:ln w="28575">
            <a:solidFill>
              <a:srgbClr val="C00000"/>
            </a:solidFill>
            <a:tailEnd type="triangle"/>
          </a:ln>
        </p:spPr>
        <p:txBody>
          <a:bodyPr lIns="0" tIns="0" rIns="0" bIns="0"/>
          <a:lstStyle/>
          <a:p>
            <a:pPr lvl="0" defTabSz="457200">
              <a:defRPr sz="1200">
                <a:latin typeface="+mj-lt"/>
                <a:ea typeface="+mj-ea"/>
                <a:cs typeface="+mj-cs"/>
                <a:sym typeface="Helvetica"/>
              </a:defRPr>
            </a:pPr>
            <a:endParaRPr/>
          </a:p>
        </p:txBody>
      </p:sp>
    </p:spTree>
    <p:extLst>
      <p:ext uri="{BB962C8B-B14F-4D97-AF65-F5344CB8AC3E}">
        <p14:creationId xmlns:p14="http://schemas.microsoft.com/office/powerpoint/2010/main" val="398346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a:t>
            </a:r>
          </a:p>
        </p:txBody>
      </p:sp>
      <p:sp>
        <p:nvSpPr>
          <p:cNvPr id="3" name="Content Placeholder 2"/>
          <p:cNvSpPr>
            <a:spLocks noGrp="1"/>
          </p:cNvSpPr>
          <p:nvPr>
            <p:ph idx="1"/>
          </p:nvPr>
        </p:nvSpPr>
        <p:spPr>
          <a:xfrm>
            <a:off x="457200" y="1371600"/>
            <a:ext cx="7620000" cy="4800600"/>
          </a:xfrm>
        </p:spPr>
        <p:txBody>
          <a:bodyPr>
            <a:normAutofit/>
          </a:bodyPr>
          <a:lstStyle/>
          <a:p>
            <a:pPr marL="274320">
              <a:buFont typeface="Wingdings" panose="05000000000000000000" pitchFamily="2" charset="2"/>
              <a:buChar char="§"/>
              <a:defRPr/>
            </a:pPr>
            <a:r>
              <a:rPr lang="en-US" sz="2000" dirty="0"/>
              <a:t>The typical primary care clinician interacts with </a:t>
            </a:r>
            <a:r>
              <a:rPr lang="en-US" sz="2000" b="1" dirty="0">
                <a:solidFill>
                  <a:srgbClr val="C00000"/>
                </a:solidFill>
              </a:rPr>
              <a:t>229 other providers</a:t>
            </a:r>
            <a:r>
              <a:rPr lang="en-US" sz="2000" dirty="0"/>
              <a:t> in </a:t>
            </a:r>
            <a:r>
              <a:rPr lang="en-US" sz="2000" b="1" dirty="0">
                <a:solidFill>
                  <a:srgbClr val="C00000"/>
                </a:solidFill>
              </a:rPr>
              <a:t>117 different practices</a:t>
            </a:r>
            <a:r>
              <a:rPr lang="en-US" sz="2000" dirty="0"/>
              <a:t>.</a:t>
            </a:r>
          </a:p>
          <a:p>
            <a:pPr marL="274320">
              <a:buFont typeface="Wingdings" panose="05000000000000000000" pitchFamily="2" charset="2"/>
              <a:buChar char="§"/>
              <a:defRPr/>
            </a:pPr>
            <a:endParaRPr lang="en-US" sz="2000" dirty="0"/>
          </a:p>
          <a:p>
            <a:pPr marL="274320">
              <a:buFont typeface="Wingdings" panose="05000000000000000000" pitchFamily="2" charset="2"/>
              <a:buChar char="§"/>
              <a:defRPr/>
            </a:pPr>
            <a:r>
              <a:rPr lang="en-US" sz="2000" dirty="0"/>
              <a:t>The probability that </a:t>
            </a:r>
            <a:r>
              <a:rPr lang="en-US" sz="2000" b="1" dirty="0">
                <a:solidFill>
                  <a:srgbClr val="C00000"/>
                </a:solidFill>
              </a:rPr>
              <a:t>a clinician visit will result in a referral </a:t>
            </a:r>
            <a:r>
              <a:rPr lang="en-US" sz="2000" dirty="0"/>
              <a:t>to another clinician almost </a:t>
            </a:r>
            <a:r>
              <a:rPr lang="en-US" sz="2000" b="1" dirty="0">
                <a:solidFill>
                  <a:srgbClr val="C00000"/>
                </a:solidFill>
              </a:rPr>
              <a:t>doubled from 1999 to 2009</a:t>
            </a:r>
            <a:r>
              <a:rPr lang="en-US" sz="2000" dirty="0"/>
              <a:t>.</a:t>
            </a:r>
          </a:p>
          <a:p>
            <a:pPr marL="0" indent="0">
              <a:buNone/>
              <a:defRPr/>
            </a:pPr>
            <a:endParaRPr lang="en-US" sz="2000" dirty="0"/>
          </a:p>
          <a:p>
            <a:pPr marL="274320">
              <a:buFont typeface="Wingdings" panose="05000000000000000000" pitchFamily="2" charset="2"/>
              <a:buChar char="§"/>
              <a:defRPr/>
            </a:pPr>
            <a:r>
              <a:rPr lang="en-US" sz="2000" b="1" dirty="0">
                <a:solidFill>
                  <a:srgbClr val="C00000"/>
                </a:solidFill>
              </a:rPr>
              <a:t>42%</a:t>
            </a:r>
            <a:r>
              <a:rPr lang="en-US" sz="2000" dirty="0"/>
              <a:t> of adults with health problems report </a:t>
            </a:r>
            <a:r>
              <a:rPr lang="en-US" sz="2000" b="1" dirty="0">
                <a:solidFill>
                  <a:srgbClr val="C00000"/>
                </a:solidFill>
              </a:rPr>
              <a:t>problems with the coordination of their care</a:t>
            </a:r>
            <a:r>
              <a:rPr lang="en-US" sz="2000" dirty="0"/>
              <a:t>.</a:t>
            </a:r>
          </a:p>
          <a:p>
            <a:pPr marL="274320">
              <a:buFont typeface="Wingdings" panose="05000000000000000000" pitchFamily="2" charset="2"/>
              <a:buChar char="§"/>
              <a:defRPr/>
            </a:pPr>
            <a:endParaRPr lang="en-US" sz="2000" dirty="0"/>
          </a:p>
          <a:p>
            <a:pPr marL="274320">
              <a:buFont typeface="Wingdings" panose="05000000000000000000" pitchFamily="2" charset="2"/>
              <a:buChar char="§"/>
              <a:defRPr/>
            </a:pPr>
            <a:r>
              <a:rPr lang="en-US" sz="2000" dirty="0">
                <a:solidFill>
                  <a:srgbClr val="404040"/>
                </a:solidFill>
              </a:rPr>
              <a:t>Exchanging data with outside practices or laboratories are two of the </a:t>
            </a:r>
            <a:r>
              <a:rPr lang="en-US" sz="2000" b="1" dirty="0">
                <a:solidFill>
                  <a:srgbClr val="FF0000"/>
                </a:solidFill>
              </a:rPr>
              <a:t>least often met criteria for meaningful </a:t>
            </a:r>
            <a:r>
              <a:rPr lang="en-US" sz="2000" b="1" dirty="0" smtClean="0">
                <a:solidFill>
                  <a:srgbClr val="FF0000"/>
                </a:solidFill>
              </a:rPr>
              <a:t>use</a:t>
            </a:r>
            <a:r>
              <a:rPr lang="en-US" sz="2000" dirty="0" smtClean="0">
                <a:solidFill>
                  <a:srgbClr val="FF0000"/>
                </a:solidFill>
              </a:rPr>
              <a:t>.</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Rectangle 4"/>
          <p:cNvSpPr/>
          <p:nvPr/>
        </p:nvSpPr>
        <p:spPr>
          <a:xfrm>
            <a:off x="228600" y="5248870"/>
            <a:ext cx="8077200" cy="923330"/>
          </a:xfrm>
          <a:prstGeom prst="rect">
            <a:avLst/>
          </a:prstGeom>
        </p:spPr>
        <p:txBody>
          <a:bodyPr wrap="square">
            <a:spAutoFit/>
          </a:bodyPr>
          <a:lstStyle/>
          <a:p>
            <a:pPr algn="r"/>
            <a:r>
              <a:rPr lang="en-US" altLang="en-US" sz="900" dirty="0" err="1">
                <a:solidFill>
                  <a:schemeClr val="bg1">
                    <a:lumMod val="50000"/>
                  </a:schemeClr>
                </a:solidFill>
              </a:rPr>
              <a:t>Audet</a:t>
            </a:r>
            <a:r>
              <a:rPr lang="en-US" altLang="en-US" sz="900" dirty="0">
                <a:solidFill>
                  <a:schemeClr val="bg1">
                    <a:lumMod val="50000"/>
                  </a:schemeClr>
                </a:solidFill>
              </a:rPr>
              <a:t> AM, et al. The Care Coordination Imperative: Responding to the Needs of People with Chronic Diseases. The Commonwealth Fund Blog. 21 February 2012. </a:t>
            </a:r>
            <a:r>
              <a:rPr lang="en-US" altLang="en-US" sz="900" u="sng" dirty="0">
                <a:solidFill>
                  <a:schemeClr val="bg1">
                    <a:lumMod val="50000"/>
                  </a:schemeClr>
                </a:solidFill>
                <a:hlinkClick r:id="rId2"/>
              </a:rPr>
              <a:t>http://www.commonwealthfund.org/Blog/2012/Feb/Care-Coordination-Imperative.aspx</a:t>
            </a:r>
            <a:endParaRPr lang="en-US" altLang="en-US" sz="900" u="sng" dirty="0">
              <a:solidFill>
                <a:schemeClr val="bg1">
                  <a:lumMod val="50000"/>
                </a:schemeClr>
              </a:solidFill>
            </a:endParaRPr>
          </a:p>
          <a:p>
            <a:pPr algn="r"/>
            <a:r>
              <a:rPr lang="en-US" altLang="en-US" sz="900" dirty="0">
                <a:solidFill>
                  <a:schemeClr val="bg1">
                    <a:lumMod val="50000"/>
                  </a:schemeClr>
                </a:solidFill>
              </a:rPr>
              <a:t>Schoen C, et al. New 2011 survey of patients with complex care needs in eleven countries finds that care is often poorly coordinated. Health </a:t>
            </a:r>
            <a:r>
              <a:rPr lang="en-US" altLang="en-US" sz="900" dirty="0" err="1">
                <a:solidFill>
                  <a:schemeClr val="bg1">
                    <a:lumMod val="50000"/>
                  </a:schemeClr>
                </a:solidFill>
              </a:rPr>
              <a:t>Aff</a:t>
            </a:r>
            <a:r>
              <a:rPr lang="en-US" altLang="en-US" sz="900" dirty="0">
                <a:solidFill>
                  <a:schemeClr val="bg1">
                    <a:lumMod val="50000"/>
                  </a:schemeClr>
                </a:solidFill>
              </a:rPr>
              <a:t>. 2011;30:2437-2448.</a:t>
            </a:r>
          </a:p>
          <a:p>
            <a:pPr algn="r"/>
            <a:r>
              <a:rPr lang="en-US" altLang="en-US" sz="900" dirty="0">
                <a:solidFill>
                  <a:schemeClr val="bg1">
                    <a:lumMod val="50000"/>
                  </a:schemeClr>
                </a:solidFill>
              </a:rPr>
              <a:t>IMS Institute for Healthcare Informatics. Avoidable Costs in U.S. Healthcare: The $200 Billion Opportunity from Using Medications More Responsibly. June 2013. </a:t>
            </a:r>
            <a:r>
              <a:rPr lang="en-US" altLang="en-US" sz="900" dirty="0" err="1">
                <a:solidFill>
                  <a:schemeClr val="bg1">
                    <a:lumMod val="50000"/>
                  </a:schemeClr>
                </a:solidFill>
              </a:rPr>
              <a:t>DesRoches</a:t>
            </a:r>
            <a:r>
              <a:rPr lang="en-US" altLang="en-US" sz="900" dirty="0">
                <a:solidFill>
                  <a:schemeClr val="bg1">
                    <a:lumMod val="50000"/>
                  </a:schemeClr>
                </a:solidFill>
              </a:rPr>
              <a:t> CM, </a:t>
            </a:r>
            <a:r>
              <a:rPr lang="en-US" altLang="en-US" sz="900" dirty="0" err="1">
                <a:solidFill>
                  <a:schemeClr val="bg1">
                    <a:lumMod val="50000"/>
                  </a:schemeClr>
                </a:solidFill>
              </a:rPr>
              <a:t>Audet</a:t>
            </a:r>
            <a:r>
              <a:rPr lang="en-US" altLang="en-US" sz="900" dirty="0">
                <a:solidFill>
                  <a:schemeClr val="bg1">
                    <a:lumMod val="50000"/>
                  </a:schemeClr>
                </a:solidFill>
              </a:rPr>
              <a:t> AMJ, Painter M, </a:t>
            </a:r>
            <a:r>
              <a:rPr lang="en-US" altLang="en-US" sz="900" dirty="0" err="1">
                <a:solidFill>
                  <a:schemeClr val="bg1">
                    <a:lumMod val="50000"/>
                  </a:schemeClr>
                </a:solidFill>
              </a:rPr>
              <a:t>Donelan</a:t>
            </a:r>
            <a:r>
              <a:rPr lang="en-US" altLang="en-US" sz="900" dirty="0">
                <a:solidFill>
                  <a:schemeClr val="bg1">
                    <a:lumMod val="50000"/>
                  </a:schemeClr>
                </a:solidFill>
              </a:rPr>
              <a:t> K. Meeting meaningful use criteria and managing patient populations: A national survey of practicing physicians. Annals of Internal Medicine. 2013;158(11):791-799.</a:t>
            </a:r>
          </a:p>
        </p:txBody>
      </p:sp>
    </p:spTree>
    <p:extLst>
      <p:ext uri="{BB962C8B-B14F-4D97-AF65-F5344CB8AC3E}">
        <p14:creationId xmlns:p14="http://schemas.microsoft.com/office/powerpoint/2010/main" val="86752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 The Solution!</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grpSp>
        <p:nvGrpSpPr>
          <p:cNvPr id="5" name="Group 4"/>
          <p:cNvGrpSpPr/>
          <p:nvPr/>
        </p:nvGrpSpPr>
        <p:grpSpPr>
          <a:xfrm>
            <a:off x="69762" y="1417566"/>
            <a:ext cx="8236038" cy="4526034"/>
            <a:chOff x="225056" y="1569966"/>
            <a:chExt cx="8925382" cy="5131549"/>
          </a:xfrm>
        </p:grpSpPr>
        <p:pic>
          <p:nvPicPr>
            <p:cNvPr id="6" name="image155.png" descr="AA039204.png"/>
            <p:cNvPicPr/>
            <p:nvPr/>
          </p:nvPicPr>
          <p:blipFill>
            <a:blip r:embed="rId2">
              <a:extLst/>
            </a:blip>
            <a:stretch>
              <a:fillRect/>
            </a:stretch>
          </p:blipFill>
          <p:spPr>
            <a:xfrm>
              <a:off x="225056" y="3436587"/>
              <a:ext cx="2327812" cy="1741313"/>
            </a:xfrm>
            <a:prstGeom prst="rect">
              <a:avLst/>
            </a:prstGeom>
            <a:ln w="12700">
              <a:miter lim="400000"/>
            </a:ln>
          </p:spPr>
        </p:pic>
        <p:pic>
          <p:nvPicPr>
            <p:cNvPr id="7" name="image156.png" descr="BES_089.png"/>
            <p:cNvPicPr/>
            <p:nvPr/>
          </p:nvPicPr>
          <p:blipFill>
            <a:blip r:embed="rId3">
              <a:extLst/>
            </a:blip>
            <a:stretch>
              <a:fillRect/>
            </a:stretch>
          </p:blipFill>
          <p:spPr>
            <a:xfrm>
              <a:off x="381000" y="1905000"/>
              <a:ext cx="1792665" cy="1238313"/>
            </a:xfrm>
            <a:prstGeom prst="rect">
              <a:avLst/>
            </a:prstGeom>
            <a:ln w="12700">
              <a:miter lim="400000"/>
            </a:ln>
          </p:spPr>
        </p:pic>
        <p:pic>
          <p:nvPicPr>
            <p:cNvPr id="8" name="image159.png" descr="BU004740.png"/>
            <p:cNvPicPr/>
            <p:nvPr/>
          </p:nvPicPr>
          <p:blipFill>
            <a:blip r:embed="rId4">
              <a:extLst/>
            </a:blip>
            <a:stretch>
              <a:fillRect/>
            </a:stretch>
          </p:blipFill>
          <p:spPr>
            <a:xfrm>
              <a:off x="6805307" y="5377603"/>
              <a:ext cx="2077691" cy="977976"/>
            </a:xfrm>
            <a:prstGeom prst="rect">
              <a:avLst/>
            </a:prstGeom>
            <a:ln w="12700">
              <a:miter lim="400000"/>
            </a:ln>
          </p:spPr>
        </p:pic>
        <p:pic>
          <p:nvPicPr>
            <p:cNvPr id="9" name="image160.jpg" descr="j0316779.jpg"/>
            <p:cNvPicPr/>
            <p:nvPr/>
          </p:nvPicPr>
          <p:blipFill>
            <a:blip r:embed="rId5">
              <a:extLst/>
            </a:blip>
            <a:stretch>
              <a:fillRect/>
            </a:stretch>
          </p:blipFill>
          <p:spPr>
            <a:xfrm>
              <a:off x="1470951" y="5293992"/>
              <a:ext cx="2138010" cy="1407523"/>
            </a:xfrm>
            <a:prstGeom prst="rect">
              <a:avLst/>
            </a:prstGeom>
            <a:ln w="12700">
              <a:miter lim="400000"/>
            </a:ln>
          </p:spPr>
        </p:pic>
        <p:pic>
          <p:nvPicPr>
            <p:cNvPr id="10" name="image161.png" descr="AA053792.png"/>
            <p:cNvPicPr/>
            <p:nvPr/>
          </p:nvPicPr>
          <p:blipFill>
            <a:blip r:embed="rId6">
              <a:extLst/>
            </a:blip>
            <a:stretch>
              <a:fillRect/>
            </a:stretch>
          </p:blipFill>
          <p:spPr>
            <a:xfrm>
              <a:off x="7414235" y="3321952"/>
              <a:ext cx="1736203" cy="2055651"/>
            </a:xfrm>
            <a:prstGeom prst="rect">
              <a:avLst/>
            </a:prstGeom>
            <a:ln w="12700">
              <a:miter lim="400000"/>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3690" y="1923148"/>
              <a:ext cx="4762500" cy="4762500"/>
            </a:xfrm>
            <a:prstGeom prst="rect">
              <a:avLst/>
            </a:prstGeom>
          </p:spPr>
        </p:pic>
        <p:pic>
          <p:nvPicPr>
            <p:cNvPr id="12" name="Picture 2" descr="http://www.devington.com/wp-content/uploads/2014/03/ehr-emr-icons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5307" y="1569966"/>
              <a:ext cx="2258306" cy="15486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81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{name} health </a:t>
            </a:r>
            <a:r>
              <a:rPr lang="en-US" dirty="0" smtClean="0"/>
              <a:t>network: </a:t>
            </a:r>
            <a:br>
              <a:rPr lang="en-US" dirty="0" smtClean="0"/>
            </a:br>
            <a:r>
              <a:rPr lang="en-US" sz="2800" dirty="0" smtClean="0"/>
              <a:t>An </a:t>
            </a:r>
            <a:r>
              <a:rPr lang="en-US" sz="2800" dirty="0"/>
              <a:t>overview of a health network with a focus on the primary care practices </a:t>
            </a:r>
            <a:r>
              <a:rPr lang="en-US" sz="2800" dirty="0" smtClean="0"/>
              <a:t>and care integration </a:t>
            </a:r>
            <a:endParaRPr lang="en-US" sz="2800" dirty="0"/>
          </a:p>
        </p:txBody>
      </p:sp>
      <p:sp>
        <p:nvSpPr>
          <p:cNvPr id="3" name="Subtitle 2"/>
          <p:cNvSpPr>
            <a:spLocks noGrp="1"/>
          </p:cNvSpPr>
          <p:nvPr>
            <p:ph type="subTitle" idx="1"/>
          </p:nvPr>
        </p:nvSpPr>
        <p:spPr/>
        <p:txBody>
          <a:bodyPr>
            <a:normAutofit/>
          </a:bodyPr>
          <a:lstStyle/>
          <a:p>
            <a:r>
              <a:rPr lang="en-US" dirty="0" smtClean="0"/>
              <a:t>Adapted </a:t>
            </a:r>
            <a:r>
              <a:rPr lang="en-US" dirty="0"/>
              <a:t>from “SFHN Update” and “Practice Coaching for Primary Care Practice Transformation Training” by the Center for Excellence in Primary Care</a:t>
            </a:r>
          </a:p>
          <a:p>
            <a:endParaRPr lang="en-US" dirty="0"/>
          </a:p>
        </p:txBody>
      </p:sp>
      <p:sp>
        <p:nvSpPr>
          <p:cNvPr id="4" name="Footer Placeholder 3"/>
          <p:cNvSpPr>
            <a:spLocks noGrp="1"/>
          </p:cNvSpPr>
          <p:nvPr>
            <p:ph type="ftr" sz="quarter" idx="11"/>
          </p:nvPr>
        </p:nvSpPr>
        <p:spPr>
          <a:xfrm rot="5400000">
            <a:off x="6177210" y="2639060"/>
            <a:ext cx="5186681" cy="365760"/>
          </a:xfrm>
        </p:spPr>
        <p:txBody>
          <a:bodyPr/>
          <a:lstStyle/>
          <a:p>
            <a:r>
              <a:rPr lang="en-US" b="1" dirty="0" smtClean="0"/>
              <a:t>The UCSF Double Helix Curriculum: </a:t>
            </a:r>
          </a:p>
          <a:p>
            <a:r>
              <a:rPr lang="en-US" dirty="0" smtClean="0"/>
              <a:t>Transformation of High-Performing Primary Care in Education</a:t>
            </a:r>
            <a:endParaRPr lang="en-US" dirty="0"/>
          </a:p>
        </p:txBody>
      </p:sp>
    </p:spTree>
    <p:extLst>
      <p:ext uri="{BB962C8B-B14F-4D97-AF65-F5344CB8AC3E}">
        <p14:creationId xmlns:p14="http://schemas.microsoft.com/office/powerpoint/2010/main" val="4239075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705600" cy="1143000"/>
          </a:xfrm>
        </p:spPr>
        <p:txBody>
          <a:bodyPr/>
          <a:lstStyle/>
          <a:p>
            <a:r>
              <a:rPr lang="en-US" sz="4000" b="1" dirty="0"/>
              <a:t>The Medical Neighborhood Care Integration Assessment (MNCI-A©) </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
        <p:nvSpPr>
          <p:cNvPr id="5" name="Content Placeholder 2"/>
          <p:cNvSpPr>
            <a:spLocks noGrp="1"/>
          </p:cNvSpPr>
          <p:nvPr>
            <p:ph idx="1"/>
          </p:nvPr>
        </p:nvSpPr>
        <p:spPr>
          <a:xfrm>
            <a:off x="457200" y="1905000"/>
            <a:ext cx="7620000" cy="4800600"/>
          </a:xfrm>
        </p:spPr>
        <p:txBody>
          <a:bodyPr/>
          <a:lstStyle/>
          <a:p>
            <a:pPr marL="114300" indent="0" algn="r">
              <a:buNone/>
            </a:pPr>
            <a:r>
              <a:rPr lang="en-US" sz="2000" b="1" dirty="0" smtClean="0"/>
              <a:t>Center for Excellence in Primary Care </a:t>
            </a:r>
          </a:p>
          <a:p>
            <a:pPr marL="114300" indent="0" algn="r">
              <a:buNone/>
            </a:pPr>
            <a:r>
              <a:rPr lang="en-US" sz="2000" dirty="0" smtClean="0"/>
              <a:t>Kate </a:t>
            </a:r>
            <a:r>
              <a:rPr lang="en-US" sz="2000" dirty="0" err="1"/>
              <a:t>Dubé</a:t>
            </a:r>
            <a:endParaRPr lang="en-US" sz="2000" dirty="0"/>
          </a:p>
          <a:p>
            <a:pPr marL="114300" indent="0" algn="r">
              <a:buNone/>
            </a:pPr>
            <a:r>
              <a:rPr lang="en-US" sz="2000" dirty="0"/>
              <a:t>Rachel Willard-Grace, MPH</a:t>
            </a:r>
          </a:p>
          <a:p>
            <a:pPr marL="114300" indent="0" algn="r">
              <a:buNone/>
            </a:pPr>
            <a:r>
              <a:rPr lang="en-US" sz="2000" dirty="0"/>
              <a:t>Ashley Rubin, MS</a:t>
            </a:r>
          </a:p>
          <a:p>
            <a:pPr marL="114300" indent="0" algn="r">
              <a:buNone/>
            </a:pPr>
            <a:r>
              <a:rPr lang="en-US" sz="2000" dirty="0"/>
              <a:t>Tom </a:t>
            </a:r>
            <a:r>
              <a:rPr lang="en-US" sz="2000" dirty="0" err="1"/>
              <a:t>Bodenheimer</a:t>
            </a:r>
            <a:r>
              <a:rPr lang="en-US" sz="2000" dirty="0"/>
              <a:t>, MD</a:t>
            </a:r>
          </a:p>
          <a:p>
            <a:pPr marL="114300" indent="0" algn="r">
              <a:buNone/>
            </a:pPr>
            <a:r>
              <a:rPr lang="en-US" sz="2000" dirty="0"/>
              <a:t>Kevin </a:t>
            </a:r>
            <a:r>
              <a:rPr lang="en-US" sz="2000" dirty="0" err="1"/>
              <a:t>Grumbach</a:t>
            </a:r>
            <a:r>
              <a:rPr lang="en-US" sz="2000" dirty="0"/>
              <a:t>, MD</a:t>
            </a:r>
          </a:p>
          <a:p>
            <a:pPr marL="114300" indent="0" algn="r">
              <a:buNone/>
            </a:pPr>
            <a:r>
              <a:rPr lang="en-US" sz="2000" dirty="0"/>
              <a:t>J. </a:t>
            </a:r>
            <a:r>
              <a:rPr lang="en-US" sz="2000" dirty="0" err="1"/>
              <a:t>Nwando</a:t>
            </a:r>
            <a:r>
              <a:rPr lang="en-US" sz="2000" dirty="0"/>
              <a:t> </a:t>
            </a:r>
            <a:r>
              <a:rPr lang="en-US" sz="2000" dirty="0" err="1"/>
              <a:t>Olayiwola</a:t>
            </a:r>
            <a:r>
              <a:rPr lang="en-US" sz="2000" dirty="0"/>
              <a:t>, MD, MPH</a:t>
            </a:r>
          </a:p>
          <a:p>
            <a:pPr algn="r"/>
            <a:endParaRPr lang="en-US" sz="1800" b="1" dirty="0"/>
          </a:p>
          <a:p>
            <a:pPr algn="r"/>
            <a:endParaRPr lang="en-US" sz="1800" b="1" dirty="0"/>
          </a:p>
          <a:p>
            <a:pPr marL="45720" indent="0">
              <a:buNone/>
              <a:defRPr/>
            </a:pPr>
            <a:r>
              <a:rPr lang="en-US" sz="2000" dirty="0">
                <a:hlinkClick r:id="rId2"/>
              </a:rPr>
              <a:t>http://www.careinnovations.org/knowledge-center/facilitating-care-integration/assess-your-practice/</a:t>
            </a:r>
            <a:r>
              <a:rPr lang="en-US" sz="2000" dirty="0"/>
              <a:t> </a:t>
            </a:r>
          </a:p>
          <a:p>
            <a:pPr marL="45720" indent="0">
              <a:buNone/>
              <a:defRPr/>
            </a:pPr>
            <a:endParaRPr 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20" y="2227829"/>
            <a:ext cx="2903730" cy="2691414"/>
          </a:xfrm>
          <a:prstGeom prst="rect">
            <a:avLst/>
          </a:prstGeom>
        </p:spPr>
      </p:pic>
    </p:spTree>
    <p:extLst>
      <p:ext uri="{BB962C8B-B14F-4D97-AF65-F5344CB8AC3E}">
        <p14:creationId xmlns:p14="http://schemas.microsoft.com/office/powerpoint/2010/main" val="2874354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705600" cy="1143000"/>
          </a:xfrm>
        </p:spPr>
        <p:txBody>
          <a:bodyPr/>
          <a:lstStyle/>
          <a:p>
            <a:r>
              <a:rPr lang="en-US" sz="4400" b="1" dirty="0"/>
              <a:t>The Medical Neighborhood Care Integration Assessment </a:t>
            </a:r>
            <a:endParaRPr lang="en-US" dirty="0"/>
          </a:p>
        </p:txBody>
      </p:sp>
      <p:sp>
        <p:nvSpPr>
          <p:cNvPr id="3" name="Content Placeholder 2"/>
          <p:cNvSpPr>
            <a:spLocks noGrp="1"/>
          </p:cNvSpPr>
          <p:nvPr>
            <p:ph idx="1"/>
          </p:nvPr>
        </p:nvSpPr>
        <p:spPr>
          <a:xfrm>
            <a:off x="457200" y="2133600"/>
            <a:ext cx="7620000" cy="3810000"/>
          </a:xfrm>
        </p:spPr>
        <p:txBody>
          <a:bodyPr/>
          <a:lstStyle/>
          <a:p>
            <a:r>
              <a:rPr lang="en-US" dirty="0"/>
              <a:t>The “Medical Neighborhood Care Integration Assessment” is a tool that can be completed in its entirety or through domain-specific modules </a:t>
            </a:r>
          </a:p>
          <a:p>
            <a:pPr lvl="0"/>
            <a:r>
              <a:rPr lang="en-US" dirty="0"/>
              <a:t>For each domain the tool is divided into success of integration (1-10 scale) and specific strategies used (1-5 scale).  </a:t>
            </a:r>
          </a:p>
          <a:p>
            <a:r>
              <a:rPr lang="en-US" dirty="0"/>
              <a:t>Ideally, the assessment is completed with a representative sample of the clinic including patient advocates, on a regular basis, to enable practices to track improvement over time. </a:t>
            </a:r>
          </a:p>
          <a:p>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3839207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705600" cy="1143000"/>
          </a:xfrm>
        </p:spPr>
        <p:txBody>
          <a:bodyPr/>
          <a:lstStyle/>
          <a:p>
            <a:r>
              <a:rPr lang="en-US" sz="4400" b="1" dirty="0"/>
              <a:t>The </a:t>
            </a:r>
            <a:r>
              <a:rPr lang="en-US" sz="4400" b="1" dirty="0" smtClean="0"/>
              <a:t>Medical Neighborhood </a:t>
            </a:r>
            <a:r>
              <a:rPr lang="en-US" sz="4400" b="1" dirty="0"/>
              <a:t>Care Integration Assessment </a:t>
            </a:r>
            <a:endParaRPr lang="en-US" dirty="0"/>
          </a:p>
        </p:txBody>
      </p:sp>
      <p:sp>
        <p:nvSpPr>
          <p:cNvPr id="3" name="Content Placeholder 2"/>
          <p:cNvSpPr>
            <a:spLocks noGrp="1"/>
          </p:cNvSpPr>
          <p:nvPr>
            <p:ph idx="1"/>
          </p:nvPr>
        </p:nvSpPr>
        <p:spPr>
          <a:xfrm>
            <a:off x="457200" y="2205789"/>
            <a:ext cx="7620000" cy="3585411"/>
          </a:xfrm>
        </p:spPr>
        <p:txBody>
          <a:bodyPr/>
          <a:lstStyle/>
          <a:p>
            <a:pPr marL="114300" lvl="0" indent="0">
              <a:buNone/>
            </a:pPr>
            <a:r>
              <a:rPr lang="en-US" b="1" dirty="0"/>
              <a:t>Options based on time: </a:t>
            </a:r>
          </a:p>
          <a:p>
            <a:pPr lvl="1"/>
            <a:r>
              <a:rPr lang="en-US" dirty="0"/>
              <a:t>If time allots, you can incorporate the “CT_4_Medical Neighborhood Care Integration Assessment Activity” into this section </a:t>
            </a:r>
          </a:p>
          <a:p>
            <a:pPr lvl="1"/>
            <a:r>
              <a:rPr lang="en-US" dirty="0"/>
              <a:t>If you have a limited amount of time you can open up the time for a 5-10 minute discussion of gaps and opportunities in care integration based on your network information that was presented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989930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Lee gets preventative dental care!</a:t>
            </a:r>
            <a:endParaRPr lang="en-US" sz="3500"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pic>
        <p:nvPicPr>
          <p:cNvPr id="7" name="Picture 2" descr="Image result for diverse medical provider with chil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19274"/>
            <a:ext cx="638175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45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391400" cy="1143000"/>
          </a:xfrm>
        </p:spPr>
        <p:txBody>
          <a:bodyPr/>
          <a:lstStyle/>
          <a:p>
            <a:pPr algn="ctr"/>
            <a:r>
              <a:rPr lang="en-US" dirty="0" smtClean="0"/>
              <a:t>Evaluation</a:t>
            </a:r>
            <a:endParaRPr lang="en-US" dirty="0"/>
          </a:p>
        </p:txBody>
      </p:sp>
      <p:sp>
        <p:nvSpPr>
          <p:cNvPr id="4" name="Footer Placeholder 3"/>
          <p:cNvSpPr>
            <a:spLocks noGrp="1"/>
          </p:cNvSpPr>
          <p:nvPr>
            <p:ph type="ftr" sz="quarter" idx="11"/>
          </p:nvPr>
        </p:nvSpPr>
        <p:spPr>
          <a:xfrm rot="5400000">
            <a:off x="6177210" y="2639060"/>
            <a:ext cx="5186681" cy="365760"/>
          </a:xfrm>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19712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371600"/>
            <a:ext cx="7620000" cy="4800600"/>
          </a:xfrm>
        </p:spPr>
        <p:txBody>
          <a:bodyPr>
            <a:normAutofit lnSpcReduction="10000"/>
          </a:bodyPr>
          <a:lstStyle/>
          <a:p>
            <a:r>
              <a:rPr lang="en-US" dirty="0"/>
              <a:t>{name} health network </a:t>
            </a:r>
          </a:p>
          <a:p>
            <a:pPr lvl="1"/>
            <a:r>
              <a:rPr lang="en-US" dirty="0"/>
              <a:t>Scope</a:t>
            </a:r>
          </a:p>
          <a:p>
            <a:pPr lvl="1"/>
            <a:r>
              <a:rPr lang="en-US" dirty="0"/>
              <a:t>Statistics</a:t>
            </a:r>
          </a:p>
          <a:p>
            <a:pPr lvl="1"/>
            <a:r>
              <a:rPr lang="en-US" dirty="0" err="1"/>
              <a:t>Payors</a:t>
            </a:r>
            <a:endParaRPr lang="en-US" dirty="0"/>
          </a:p>
          <a:p>
            <a:r>
              <a:rPr lang="en-US" dirty="0"/>
              <a:t>Primary Care Program</a:t>
            </a:r>
          </a:p>
          <a:p>
            <a:pPr lvl="1"/>
            <a:r>
              <a:rPr lang="en-US" dirty="0"/>
              <a:t>Programs</a:t>
            </a:r>
          </a:p>
          <a:p>
            <a:pPr lvl="1"/>
            <a:r>
              <a:rPr lang="en-US" dirty="0"/>
              <a:t>Leadership</a:t>
            </a:r>
          </a:p>
          <a:p>
            <a:pPr lvl="1"/>
            <a:r>
              <a:rPr lang="en-US" dirty="0"/>
              <a:t>Vision and Priorities </a:t>
            </a:r>
          </a:p>
          <a:p>
            <a:pPr lvl="1"/>
            <a:r>
              <a:rPr lang="en-US" dirty="0"/>
              <a:t>Health care integration </a:t>
            </a:r>
          </a:p>
          <a:p>
            <a:pPr lvl="0"/>
            <a:r>
              <a:rPr lang="en-US" dirty="0"/>
              <a:t>Discussion: </a:t>
            </a:r>
          </a:p>
          <a:p>
            <a:pPr lvl="1"/>
            <a:r>
              <a:rPr lang="en-US" dirty="0"/>
              <a:t>Gaps and opportunities in care integration</a:t>
            </a:r>
          </a:p>
          <a:p>
            <a:pPr lvl="1"/>
            <a:r>
              <a:rPr lang="en-US" b="1" dirty="0"/>
              <a:t>Optional</a:t>
            </a:r>
            <a:r>
              <a:rPr lang="en-US" dirty="0"/>
              <a:t>: use “CT_4_Medical Neighborhood Care Integration Assessment Group Activity” jointly with this </a:t>
            </a:r>
            <a:r>
              <a:rPr lang="en-US" dirty="0" err="1"/>
              <a:t>powerpoint</a:t>
            </a:r>
            <a:r>
              <a:rPr lang="en-US" dirty="0"/>
              <a:t> for a robust discussion on care integration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103153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health network </a:t>
            </a:r>
          </a:p>
        </p:txBody>
      </p:sp>
      <p:sp>
        <p:nvSpPr>
          <p:cNvPr id="3" name="Content Placeholder 2"/>
          <p:cNvSpPr>
            <a:spLocks noGrp="1"/>
          </p:cNvSpPr>
          <p:nvPr>
            <p:ph idx="1"/>
          </p:nvPr>
        </p:nvSpPr>
        <p:spPr/>
        <p:txBody>
          <a:bodyPr/>
          <a:lstStyle/>
          <a:p>
            <a:r>
              <a:rPr lang="en-US" dirty="0"/>
              <a:t>Describe the larger network and how it fits into a City/County’s care system </a:t>
            </a:r>
          </a:p>
          <a:p>
            <a:r>
              <a:rPr lang="en-US" dirty="0"/>
              <a:t>State the slogan (if any) of your health network </a:t>
            </a:r>
          </a:p>
          <a:p>
            <a:r>
              <a:rPr lang="en-US" i="1" dirty="0"/>
              <a:t>For example, </a:t>
            </a:r>
          </a:p>
          <a:p>
            <a:pPr lvl="1"/>
            <a:r>
              <a:rPr lang="en-US" i="1" dirty="0"/>
              <a:t>San Francisco Health Network is the umbrella organization that includes all of San Francisco’s safety net organizations</a:t>
            </a:r>
          </a:p>
          <a:p>
            <a:pPr lvl="1"/>
            <a:r>
              <a:rPr lang="en-US" i="1" dirty="0"/>
              <a:t>The slogan is “Your Bridge to Wellness”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55888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chart of {name} health network </a:t>
            </a:r>
          </a:p>
        </p:txBody>
      </p:sp>
      <p:sp>
        <p:nvSpPr>
          <p:cNvPr id="3" name="Content Placeholder 2"/>
          <p:cNvSpPr>
            <a:spLocks noGrp="1"/>
          </p:cNvSpPr>
          <p:nvPr>
            <p:ph idx="1"/>
          </p:nvPr>
        </p:nvSpPr>
        <p:spPr/>
        <p:txBody>
          <a:bodyPr/>
          <a:lstStyle/>
          <a:p>
            <a:r>
              <a:rPr lang="en-US" dirty="0"/>
              <a:t>Put in an organizational chart for your audience to understand how it fits in and who leads ambulatory care/primary care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21669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health network scope of services </a:t>
            </a:r>
          </a:p>
        </p:txBody>
      </p:sp>
      <p:sp>
        <p:nvSpPr>
          <p:cNvPr id="3" name="Content Placeholder 2"/>
          <p:cNvSpPr>
            <a:spLocks noGrp="1"/>
          </p:cNvSpPr>
          <p:nvPr>
            <p:ph idx="1"/>
          </p:nvPr>
        </p:nvSpPr>
        <p:spPr/>
        <p:txBody>
          <a:bodyPr/>
          <a:lstStyle/>
          <a:p>
            <a:r>
              <a:rPr lang="en-US" dirty="0"/>
              <a:t>Provide information including: </a:t>
            </a:r>
          </a:p>
          <a:p>
            <a:pPr lvl="1"/>
            <a:r>
              <a:rPr lang="en-US" dirty="0"/>
              <a:t>How many patients are served by the network? </a:t>
            </a:r>
          </a:p>
          <a:p>
            <a:pPr lvl="1"/>
            <a:r>
              <a:rPr lang="en-US" dirty="0"/>
              <a:t>Is hospital, specialty care, diagnostic, and/or emergency care provided? </a:t>
            </a:r>
          </a:p>
          <a:p>
            <a:pPr lvl="1"/>
            <a:r>
              <a:rPr lang="en-US" dirty="0"/>
              <a:t>Are behavioral health services included?</a:t>
            </a:r>
          </a:p>
          <a:p>
            <a:pPr lvl="1"/>
            <a:r>
              <a:rPr lang="en-US" dirty="0"/>
              <a:t>Skilled nursing facility? </a:t>
            </a:r>
          </a:p>
          <a:p>
            <a:pPr lvl="1"/>
            <a:r>
              <a:rPr lang="en-US" dirty="0"/>
              <a:t>Substance use services? </a:t>
            </a:r>
          </a:p>
          <a:p>
            <a:pPr lvl="1"/>
            <a:r>
              <a:rPr lang="en-US" dirty="0"/>
              <a:t>Maternal and pediatric care? </a:t>
            </a:r>
          </a:p>
          <a:p>
            <a:pPr lvl="1"/>
            <a:r>
              <a:rPr lang="en-US" dirty="0"/>
              <a:t>Any other services (i.e. jail, homeless</a:t>
            </a:r>
            <a:r>
              <a:rPr lang="en-US" dirty="0" smtClean="0"/>
              <a:t>)</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268507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health network map </a:t>
            </a:r>
          </a:p>
        </p:txBody>
      </p:sp>
      <p:sp>
        <p:nvSpPr>
          <p:cNvPr id="3" name="Content Placeholder 2"/>
          <p:cNvSpPr>
            <a:spLocks noGrp="1"/>
          </p:cNvSpPr>
          <p:nvPr>
            <p:ph idx="1"/>
          </p:nvPr>
        </p:nvSpPr>
        <p:spPr/>
        <p:txBody>
          <a:bodyPr/>
          <a:lstStyle/>
          <a:p>
            <a:r>
              <a:rPr lang="en-US" dirty="0"/>
              <a:t>Based on the services described in the prior slide, consider putting a visual image of all the services provided (i.e. hospital, primary care clinics, and/or behavioral health services – see example below) </a:t>
            </a:r>
          </a:p>
        </p:txBody>
      </p:sp>
      <p:sp>
        <p:nvSpPr>
          <p:cNvPr id="4" name="Footer Placeholder 3"/>
          <p:cNvSpPr>
            <a:spLocks noGrp="1"/>
          </p:cNvSpPr>
          <p:nvPr>
            <p:ph type="ftr" sz="quarter" idx="11"/>
          </p:nvPr>
        </p:nvSpPr>
        <p:spPr/>
        <p:txBody>
          <a:bodyPr/>
          <a:lstStyle/>
          <a:p>
            <a:r>
              <a:rPr lang="en-US" b="1" dirty="0" smtClean="0"/>
              <a:t>The UCSF Double Helix Curriculum: </a:t>
            </a:r>
          </a:p>
          <a:p>
            <a:r>
              <a:rPr lang="en-US" dirty="0" smtClean="0"/>
              <a:t>Transformation of High-Performing Primary Care in Education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124200"/>
            <a:ext cx="4343400" cy="330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92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health network statistics </a:t>
            </a:r>
          </a:p>
        </p:txBody>
      </p:sp>
      <p:sp>
        <p:nvSpPr>
          <p:cNvPr id="3" name="Content Placeholder 2"/>
          <p:cNvSpPr>
            <a:spLocks noGrp="1"/>
          </p:cNvSpPr>
          <p:nvPr>
            <p:ph idx="1"/>
          </p:nvPr>
        </p:nvSpPr>
        <p:spPr/>
        <p:txBody>
          <a:bodyPr/>
          <a:lstStyle/>
          <a:p>
            <a:r>
              <a:rPr lang="en-US" dirty="0"/>
              <a:t>Select some visual data including types of services, patients seen, demographics, age, race (as per below</a:t>
            </a:r>
            <a:r>
              <a:rPr lang="en-US" dirty="0" smtClean="0"/>
              <a:t>)</a:t>
            </a:r>
            <a:endParaRPr lang="en-US" dirty="0"/>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3948899264"/>
              </p:ext>
            </p:extLst>
          </p:nvPr>
        </p:nvGraphicFramePr>
        <p:xfrm>
          <a:off x="1752600" y="2514600"/>
          <a:ext cx="4648200"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972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of health network </a:t>
            </a:r>
            <a:r>
              <a:rPr lang="en-US" dirty="0" err="1"/>
              <a:t>payors</a:t>
            </a:r>
            <a:r>
              <a:rPr lang="en-US" dirty="0"/>
              <a:t> </a:t>
            </a:r>
          </a:p>
        </p:txBody>
      </p:sp>
      <p:sp>
        <p:nvSpPr>
          <p:cNvPr id="3" name="Content Placeholder 2"/>
          <p:cNvSpPr>
            <a:spLocks noGrp="1"/>
          </p:cNvSpPr>
          <p:nvPr>
            <p:ph idx="1"/>
          </p:nvPr>
        </p:nvSpPr>
        <p:spPr/>
        <p:txBody>
          <a:bodyPr/>
          <a:lstStyle/>
          <a:p>
            <a:r>
              <a:rPr lang="en-US" dirty="0"/>
              <a:t>Describe the different </a:t>
            </a:r>
            <a:r>
              <a:rPr lang="en-US" dirty="0" err="1"/>
              <a:t>payors</a:t>
            </a:r>
            <a:r>
              <a:rPr lang="en-US" dirty="0"/>
              <a:t> to the health network</a:t>
            </a:r>
          </a:p>
          <a:p>
            <a:r>
              <a:rPr lang="en-US" i="1" dirty="0"/>
              <a:t>For example, Medicare and/or Medicaid or private insurances</a:t>
            </a:r>
          </a:p>
          <a:p>
            <a:r>
              <a:rPr lang="en-US" dirty="0"/>
              <a:t>Can consider putting in visuals to describe patients managed by a health plan/insurance  </a:t>
            </a:r>
          </a:p>
        </p:txBody>
      </p:sp>
      <p:sp>
        <p:nvSpPr>
          <p:cNvPr id="4" name="Footer Placeholder 3"/>
          <p:cNvSpPr>
            <a:spLocks noGrp="1"/>
          </p:cNvSpPr>
          <p:nvPr>
            <p:ph type="ftr" sz="quarter" idx="11"/>
          </p:nvPr>
        </p:nvSpPr>
        <p:spPr/>
        <p:txBody>
          <a:bodyPr/>
          <a:lstStyle/>
          <a:p>
            <a:r>
              <a:rPr lang="en-US" b="1" smtClean="0"/>
              <a:t>The UCSF Double Helix Curriculum: </a:t>
            </a:r>
          </a:p>
          <a:p>
            <a:r>
              <a:rPr lang="en-US" smtClean="0"/>
              <a:t>Transformation of High-Performing Primary Care in Education</a:t>
            </a:r>
            <a:endParaRPr lang="en-US" dirty="0"/>
          </a:p>
        </p:txBody>
      </p:sp>
    </p:spTree>
    <p:extLst>
      <p:ext uri="{BB962C8B-B14F-4D97-AF65-F5344CB8AC3E}">
        <p14:creationId xmlns:p14="http://schemas.microsoft.com/office/powerpoint/2010/main" val="36109052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8967</TotalTime>
  <Words>1698</Words>
  <Application>Microsoft Office PowerPoint</Application>
  <PresentationFormat>On-screen Show (4:3)</PresentationFormat>
  <Paragraphs>183</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Facilitator Guide</vt:lpstr>
      <vt:lpstr>Overview of {name} health network:  An overview of a health network with a focus on the primary care practices and care integration </vt:lpstr>
      <vt:lpstr>Overview</vt:lpstr>
      <vt:lpstr>{name} health network </vt:lpstr>
      <vt:lpstr>Organizational chart of {name} health network </vt:lpstr>
      <vt:lpstr>{name} health network scope of services </vt:lpstr>
      <vt:lpstr>{name} health network map </vt:lpstr>
      <vt:lpstr>{name} health network statistics </vt:lpstr>
      <vt:lpstr>{name} of health network payors </vt:lpstr>
      <vt:lpstr>{name} of health network access</vt:lpstr>
      <vt:lpstr>{name} health network – Primary Care </vt:lpstr>
      <vt:lpstr>{name} health network – Primary Care Services</vt:lpstr>
      <vt:lpstr>{name} health network – Care coordination and integration </vt:lpstr>
      <vt:lpstr>Lee needs dental care </vt:lpstr>
      <vt:lpstr>What is care integration?</vt:lpstr>
      <vt:lpstr>Two facets of care integration </vt:lpstr>
      <vt:lpstr>How does care integration fit? </vt:lpstr>
      <vt:lpstr>The need</vt:lpstr>
      <vt:lpstr>Care Coordination = The Solution!</vt:lpstr>
      <vt:lpstr>The Medical Neighborhood Care Integration Assessment (MNCI-A©) </vt:lpstr>
      <vt:lpstr>The Medical Neighborhood Care Integration Assessment </vt:lpstr>
      <vt:lpstr>The Medical Neighborhood Care Integration Assessment </vt:lpstr>
      <vt:lpstr>Lee gets preventative dental care!</vt:lpstr>
      <vt:lpstr>Evaluation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UCSF</dc:creator>
  <cp:lastModifiedBy>UCSF</cp:lastModifiedBy>
  <cp:revision>33</cp:revision>
  <dcterms:created xsi:type="dcterms:W3CDTF">2016-05-17T22:36:22Z</dcterms:created>
  <dcterms:modified xsi:type="dcterms:W3CDTF">2017-01-31T23:11:01Z</dcterms:modified>
</cp:coreProperties>
</file>