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sldIdLst>
    <p:sldId id="260" r:id="rId2"/>
    <p:sldId id="256" r:id="rId3"/>
    <p:sldId id="271" r:id="rId4"/>
    <p:sldId id="274" r:id="rId5"/>
    <p:sldId id="272" r:id="rId6"/>
    <p:sldId id="273" r:id="rId7"/>
    <p:sldId id="276" r:id="rId8"/>
    <p:sldId id="277" r:id="rId9"/>
    <p:sldId id="278" r:id="rId10"/>
    <p:sldId id="275" r:id="rId11"/>
    <p:sldId id="291" r:id="rId12"/>
    <p:sldId id="280" r:id="rId13"/>
    <p:sldId id="281" r:id="rId14"/>
    <p:sldId id="282" r:id="rId15"/>
    <p:sldId id="283" r:id="rId16"/>
    <p:sldId id="284" r:id="rId17"/>
    <p:sldId id="285" r:id="rId18"/>
    <p:sldId id="286" r:id="rId19"/>
    <p:sldId id="287" r:id="rId20"/>
    <p:sldId id="292" r:id="rId21"/>
    <p:sldId id="289" r:id="rId22"/>
    <p:sldId id="290"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83" autoAdjust="0"/>
  </p:normalViewPr>
  <p:slideViewPr>
    <p:cSldViewPr>
      <p:cViewPr>
        <p:scale>
          <a:sx n="67" d="100"/>
          <a:sy n="67" d="100"/>
        </p:scale>
        <p:origin x="-15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70380-36E4-254C-8620-F8F6282C6547}"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8FBFC531-B360-2A42-AC60-45FC8D96E689}">
      <dgm:prSet/>
      <dgm:spPr/>
      <dgm:t>
        <a:bodyPr/>
        <a:lstStyle/>
        <a:p>
          <a:pPr rtl="0"/>
          <a:r>
            <a:rPr lang="en-US" dirty="0" smtClean="0"/>
            <a:t>NCQA (non-profit, independent)</a:t>
          </a:r>
          <a:endParaRPr lang="en-US" dirty="0"/>
        </a:p>
      </dgm:t>
    </dgm:pt>
    <dgm:pt modelId="{ECD8820F-5C37-BA40-8A80-92D1C91ACEB7}" type="parTrans" cxnId="{3F146F3B-AC66-9D4B-B9BE-68A24E24C921}">
      <dgm:prSet/>
      <dgm:spPr/>
      <dgm:t>
        <a:bodyPr/>
        <a:lstStyle/>
        <a:p>
          <a:endParaRPr lang="en-US"/>
        </a:p>
      </dgm:t>
    </dgm:pt>
    <dgm:pt modelId="{5E891148-A21B-8C49-A3FE-33EDD93E753A}" type="sibTrans" cxnId="{3F146F3B-AC66-9D4B-B9BE-68A24E24C921}">
      <dgm:prSet/>
      <dgm:spPr/>
      <dgm:t>
        <a:bodyPr/>
        <a:lstStyle/>
        <a:p>
          <a:endParaRPr lang="en-US"/>
        </a:p>
      </dgm:t>
    </dgm:pt>
    <dgm:pt modelId="{6BAF7DEC-DC31-FC4A-A67F-E0C48985E945}">
      <dgm:prSet/>
      <dgm:spPr/>
      <dgm:t>
        <a:bodyPr/>
        <a:lstStyle/>
        <a:p>
          <a:pPr rtl="0"/>
          <a:endParaRPr lang="en-US" dirty="0"/>
        </a:p>
      </dgm:t>
    </dgm:pt>
    <dgm:pt modelId="{ACF82712-C2C0-0A45-8075-078810932693}" type="parTrans" cxnId="{E86A23F9-BCAA-B643-9369-84FA6CA3C1FC}">
      <dgm:prSet/>
      <dgm:spPr/>
      <dgm:t>
        <a:bodyPr/>
        <a:lstStyle/>
        <a:p>
          <a:endParaRPr lang="en-US"/>
        </a:p>
      </dgm:t>
    </dgm:pt>
    <dgm:pt modelId="{EA94DC23-E79D-7448-9093-8AF645AA6F09}" type="sibTrans" cxnId="{E86A23F9-BCAA-B643-9369-84FA6CA3C1FC}">
      <dgm:prSet/>
      <dgm:spPr/>
      <dgm:t>
        <a:bodyPr/>
        <a:lstStyle/>
        <a:p>
          <a:endParaRPr lang="en-US"/>
        </a:p>
      </dgm:t>
    </dgm:pt>
    <dgm:pt modelId="{07AC5E27-44B9-8241-A262-8E71E55CB502}">
      <dgm:prSet/>
      <dgm:spPr/>
      <dgm:t>
        <a:bodyPr/>
        <a:lstStyle/>
        <a:p>
          <a:pPr rtl="0"/>
          <a:r>
            <a:rPr lang="en-US" dirty="0" smtClean="0"/>
            <a:t>Health Plans and Medicare/Medicaid</a:t>
          </a:r>
          <a:endParaRPr lang="en-US" dirty="0"/>
        </a:p>
      </dgm:t>
    </dgm:pt>
    <dgm:pt modelId="{008DE996-1343-ED46-B322-E6FCE359A44C}" type="parTrans" cxnId="{5545BD2D-3153-FF4C-8437-1C0BFE985277}">
      <dgm:prSet/>
      <dgm:spPr/>
      <dgm:t>
        <a:bodyPr/>
        <a:lstStyle/>
        <a:p>
          <a:endParaRPr lang="en-US"/>
        </a:p>
      </dgm:t>
    </dgm:pt>
    <dgm:pt modelId="{7028059F-1F0F-084C-94B2-10490C7B1952}" type="sibTrans" cxnId="{5545BD2D-3153-FF4C-8437-1C0BFE985277}">
      <dgm:prSet/>
      <dgm:spPr/>
      <dgm:t>
        <a:bodyPr/>
        <a:lstStyle/>
        <a:p>
          <a:endParaRPr lang="en-US"/>
        </a:p>
      </dgm:t>
    </dgm:pt>
    <dgm:pt modelId="{C2CDF934-2DDF-474F-AF6A-3317C2DEF0CF}" type="pres">
      <dgm:prSet presAssocID="{E8D70380-36E4-254C-8620-F8F6282C6547}" presName="CompostProcess" presStyleCnt="0">
        <dgm:presLayoutVars>
          <dgm:dir/>
          <dgm:resizeHandles val="exact"/>
        </dgm:presLayoutVars>
      </dgm:prSet>
      <dgm:spPr/>
      <dgm:t>
        <a:bodyPr/>
        <a:lstStyle/>
        <a:p>
          <a:endParaRPr lang="en-US"/>
        </a:p>
      </dgm:t>
    </dgm:pt>
    <dgm:pt modelId="{2ABAD82A-69FB-4349-883B-747BF045C16E}" type="pres">
      <dgm:prSet presAssocID="{E8D70380-36E4-254C-8620-F8F6282C6547}" presName="arrow" presStyleLbl="bgShp" presStyleIdx="0" presStyleCnt="1"/>
      <dgm:spPr/>
    </dgm:pt>
    <dgm:pt modelId="{4AE8C02D-3F13-8041-9952-74187F349D65}" type="pres">
      <dgm:prSet presAssocID="{E8D70380-36E4-254C-8620-F8F6282C6547}" presName="linearProcess" presStyleCnt="0"/>
      <dgm:spPr/>
    </dgm:pt>
    <dgm:pt modelId="{8CEE058C-FAC7-1340-9E7A-44A1B97F0855}" type="pres">
      <dgm:prSet presAssocID="{8FBFC531-B360-2A42-AC60-45FC8D96E689}" presName="textNode" presStyleLbl="node1" presStyleIdx="0" presStyleCnt="3">
        <dgm:presLayoutVars>
          <dgm:bulletEnabled val="1"/>
        </dgm:presLayoutVars>
      </dgm:prSet>
      <dgm:spPr/>
      <dgm:t>
        <a:bodyPr/>
        <a:lstStyle/>
        <a:p>
          <a:endParaRPr lang="en-US"/>
        </a:p>
      </dgm:t>
    </dgm:pt>
    <dgm:pt modelId="{FD203F9D-4E17-C34D-B520-23ABE85E3DAA}" type="pres">
      <dgm:prSet presAssocID="{5E891148-A21B-8C49-A3FE-33EDD93E753A}" presName="sibTrans" presStyleCnt="0"/>
      <dgm:spPr/>
    </dgm:pt>
    <dgm:pt modelId="{5FE07AC9-BAC6-624A-9A79-7CB1A411B7D3}" type="pres">
      <dgm:prSet presAssocID="{07AC5E27-44B9-8241-A262-8E71E55CB502}" presName="textNode" presStyleLbl="node1" presStyleIdx="1" presStyleCnt="3">
        <dgm:presLayoutVars>
          <dgm:bulletEnabled val="1"/>
        </dgm:presLayoutVars>
      </dgm:prSet>
      <dgm:spPr/>
      <dgm:t>
        <a:bodyPr/>
        <a:lstStyle/>
        <a:p>
          <a:endParaRPr lang="en-US"/>
        </a:p>
      </dgm:t>
    </dgm:pt>
    <dgm:pt modelId="{38A38E1F-B6DE-2A41-B11D-C07FAC0BA1A6}" type="pres">
      <dgm:prSet presAssocID="{7028059F-1F0F-084C-94B2-10490C7B1952}" presName="sibTrans" presStyleCnt="0"/>
      <dgm:spPr/>
    </dgm:pt>
    <dgm:pt modelId="{B7D0618B-58E3-DA4B-A493-FFFA07EDDDC0}" type="pres">
      <dgm:prSet presAssocID="{6BAF7DEC-DC31-FC4A-A67F-E0C48985E945}" presName="textNode" presStyleLbl="node1" presStyleIdx="2" presStyleCnt="3" custLinFactNeighborX="-28889" custLinFactNeighborY="763">
        <dgm:presLayoutVars>
          <dgm:bulletEnabled val="1"/>
        </dgm:presLayoutVars>
      </dgm:prSet>
      <dgm:spPr/>
      <dgm:t>
        <a:bodyPr/>
        <a:lstStyle/>
        <a:p>
          <a:endParaRPr lang="en-US"/>
        </a:p>
      </dgm:t>
    </dgm:pt>
  </dgm:ptLst>
  <dgm:cxnLst>
    <dgm:cxn modelId="{5545BD2D-3153-FF4C-8437-1C0BFE985277}" srcId="{E8D70380-36E4-254C-8620-F8F6282C6547}" destId="{07AC5E27-44B9-8241-A262-8E71E55CB502}" srcOrd="1" destOrd="0" parTransId="{008DE996-1343-ED46-B322-E6FCE359A44C}" sibTransId="{7028059F-1F0F-084C-94B2-10490C7B1952}"/>
    <dgm:cxn modelId="{A97C0C36-6766-2947-B17C-8D98905D9083}" type="presOf" srcId="{07AC5E27-44B9-8241-A262-8E71E55CB502}" destId="{5FE07AC9-BAC6-624A-9A79-7CB1A411B7D3}" srcOrd="0" destOrd="0" presId="urn:microsoft.com/office/officeart/2005/8/layout/hProcess9"/>
    <dgm:cxn modelId="{61EF70AA-4AFB-CD4F-AC9F-FF6EAD484BA5}" type="presOf" srcId="{8FBFC531-B360-2A42-AC60-45FC8D96E689}" destId="{8CEE058C-FAC7-1340-9E7A-44A1B97F0855}" srcOrd="0" destOrd="0" presId="urn:microsoft.com/office/officeart/2005/8/layout/hProcess9"/>
    <dgm:cxn modelId="{3F146F3B-AC66-9D4B-B9BE-68A24E24C921}" srcId="{E8D70380-36E4-254C-8620-F8F6282C6547}" destId="{8FBFC531-B360-2A42-AC60-45FC8D96E689}" srcOrd="0" destOrd="0" parTransId="{ECD8820F-5C37-BA40-8A80-92D1C91ACEB7}" sibTransId="{5E891148-A21B-8C49-A3FE-33EDD93E753A}"/>
    <dgm:cxn modelId="{47D63582-57AA-504C-A15B-0CD26A2E8F49}" type="presOf" srcId="{E8D70380-36E4-254C-8620-F8F6282C6547}" destId="{C2CDF934-2DDF-474F-AF6A-3317C2DEF0CF}" srcOrd="0" destOrd="0" presId="urn:microsoft.com/office/officeart/2005/8/layout/hProcess9"/>
    <dgm:cxn modelId="{57E69A5B-07B3-8B48-8C97-0C09838D169F}" type="presOf" srcId="{6BAF7DEC-DC31-FC4A-A67F-E0C48985E945}" destId="{B7D0618B-58E3-DA4B-A493-FFFA07EDDDC0}" srcOrd="0" destOrd="0" presId="urn:microsoft.com/office/officeart/2005/8/layout/hProcess9"/>
    <dgm:cxn modelId="{E86A23F9-BCAA-B643-9369-84FA6CA3C1FC}" srcId="{E8D70380-36E4-254C-8620-F8F6282C6547}" destId="{6BAF7DEC-DC31-FC4A-A67F-E0C48985E945}" srcOrd="2" destOrd="0" parTransId="{ACF82712-C2C0-0A45-8075-078810932693}" sibTransId="{EA94DC23-E79D-7448-9093-8AF645AA6F09}"/>
    <dgm:cxn modelId="{CC3A85C3-2072-0B4E-B701-BE5094343332}" type="presParOf" srcId="{C2CDF934-2DDF-474F-AF6A-3317C2DEF0CF}" destId="{2ABAD82A-69FB-4349-883B-747BF045C16E}" srcOrd="0" destOrd="0" presId="urn:microsoft.com/office/officeart/2005/8/layout/hProcess9"/>
    <dgm:cxn modelId="{B2B1E32B-3C8B-9645-930A-DB46420B37A8}" type="presParOf" srcId="{C2CDF934-2DDF-474F-AF6A-3317C2DEF0CF}" destId="{4AE8C02D-3F13-8041-9952-74187F349D65}" srcOrd="1" destOrd="0" presId="urn:microsoft.com/office/officeart/2005/8/layout/hProcess9"/>
    <dgm:cxn modelId="{C2FE4EEA-F154-C24A-A4E3-41B70833ECE6}" type="presParOf" srcId="{4AE8C02D-3F13-8041-9952-74187F349D65}" destId="{8CEE058C-FAC7-1340-9E7A-44A1B97F0855}" srcOrd="0" destOrd="0" presId="urn:microsoft.com/office/officeart/2005/8/layout/hProcess9"/>
    <dgm:cxn modelId="{B236566E-A1CF-A047-AEF7-BD92E4D30E7E}" type="presParOf" srcId="{4AE8C02D-3F13-8041-9952-74187F349D65}" destId="{FD203F9D-4E17-C34D-B520-23ABE85E3DAA}" srcOrd="1" destOrd="0" presId="urn:microsoft.com/office/officeart/2005/8/layout/hProcess9"/>
    <dgm:cxn modelId="{A3ED730F-2D8A-C243-82B3-DD66881DBBA1}" type="presParOf" srcId="{4AE8C02D-3F13-8041-9952-74187F349D65}" destId="{5FE07AC9-BAC6-624A-9A79-7CB1A411B7D3}" srcOrd="2" destOrd="0" presId="urn:microsoft.com/office/officeart/2005/8/layout/hProcess9"/>
    <dgm:cxn modelId="{859AA1E3-EA14-0C42-936D-052383425E26}" type="presParOf" srcId="{4AE8C02D-3F13-8041-9952-74187F349D65}" destId="{38A38E1F-B6DE-2A41-B11D-C07FAC0BA1A6}" srcOrd="3" destOrd="0" presId="urn:microsoft.com/office/officeart/2005/8/layout/hProcess9"/>
    <dgm:cxn modelId="{836DD2B5-A62E-704D-A3AB-A968BA2FC19B}" type="presParOf" srcId="{4AE8C02D-3F13-8041-9952-74187F349D65}" destId="{B7D0618B-58E3-DA4B-A493-FFFA07EDDDC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F09A6-CACF-48B8-B31A-18DA04D4AE57}" type="datetimeFigureOut">
              <a:rPr lang="en-US" smtClean="0"/>
              <a:t>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51CB3-2A62-46CB-89DA-55262815FF63}" type="slidenum">
              <a:rPr lang="en-US" smtClean="0"/>
              <a:t>‹#›</a:t>
            </a:fld>
            <a:endParaRPr lang="en-US"/>
          </a:p>
        </p:txBody>
      </p:sp>
    </p:spTree>
    <p:extLst>
      <p:ext uri="{BB962C8B-B14F-4D97-AF65-F5344CB8AC3E}">
        <p14:creationId xmlns:p14="http://schemas.microsoft.com/office/powerpoint/2010/main" val="276305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51CB3-2A62-46CB-89DA-55262815FF63}" type="slidenum">
              <a:rPr lang="en-US" smtClean="0"/>
              <a:t>2</a:t>
            </a:fld>
            <a:endParaRPr lang="en-US"/>
          </a:p>
        </p:txBody>
      </p:sp>
    </p:spTree>
    <p:extLst>
      <p:ext uri="{BB962C8B-B14F-4D97-AF65-F5344CB8AC3E}">
        <p14:creationId xmlns:p14="http://schemas.microsoft.com/office/powerpoint/2010/main" val="337109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 have chosen your condition, need a way to identify and track all the patients in that population.  This is done with a registry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registry</a:t>
            </a:r>
            <a:r>
              <a:rPr lang="en-US" baseline="0" dirty="0" smtClean="0"/>
              <a:t> is</a:t>
            </a:r>
            <a:r>
              <a:rPr lang="en-US" dirty="0" smtClean="0"/>
              <a:t> list</a:t>
            </a:r>
            <a:r>
              <a:rPr lang="en-US" baseline="0" dirty="0" smtClean="0"/>
              <a:t> of patients in a particular population, allow with the outcomes or measures that are being tracked that influence their health or affect quality of care.  </a:t>
            </a:r>
            <a:endParaRPr lang="en-US" dirty="0" smtClean="0"/>
          </a:p>
          <a:p>
            <a:endParaRPr lang="en-US" dirty="0" smtClean="0"/>
          </a:p>
          <a:p>
            <a:r>
              <a:rPr lang="en-US" dirty="0" smtClean="0"/>
              <a:t>Clinical characteristics can be the presence or absence of a diagnosis, medication,</a:t>
            </a:r>
            <a:r>
              <a:rPr lang="en-US" baseline="0" dirty="0" smtClean="0"/>
              <a:t> or symptom</a:t>
            </a:r>
          </a:p>
          <a:p>
            <a:endParaRPr lang="en-US" baseline="0" dirty="0" smtClean="0"/>
          </a:p>
          <a:p>
            <a:r>
              <a:rPr lang="en-US" baseline="0" dirty="0" smtClean="0"/>
              <a:t>You can add patients to registry quickly by doing EMR filter, or more slowly by doing chart review by hand or adding patients as they arrive or self-identify</a:t>
            </a:r>
          </a:p>
          <a:p>
            <a:endParaRPr lang="en-US" baseline="0" dirty="0" smtClean="0"/>
          </a:p>
          <a:p>
            <a:r>
              <a:rPr lang="en-US" baseline="0" dirty="0" smtClean="0"/>
              <a:t>Even if can’t capture entire population in the initial registry, getting a significant number through chart review/survey/</a:t>
            </a:r>
            <a:r>
              <a:rPr lang="en-US" baseline="0" dirty="0" err="1" smtClean="0"/>
              <a:t>etc</a:t>
            </a:r>
            <a:r>
              <a:rPr lang="en-US" baseline="0" dirty="0" smtClean="0"/>
              <a:t> makes population management worth your time</a:t>
            </a:r>
          </a:p>
          <a:p>
            <a:endParaRPr lang="en-US" baseline="0" dirty="0" smtClean="0"/>
          </a:p>
          <a:p>
            <a:r>
              <a:rPr lang="en-US" baseline="0" dirty="0" smtClean="0"/>
              <a:t>PRACTICE out loud:  define the parameters of:</a:t>
            </a:r>
          </a:p>
          <a:p>
            <a:r>
              <a:rPr lang="en-US" baseline="0" dirty="0" smtClean="0"/>
              <a:t>Population needing screening for AAA</a:t>
            </a:r>
          </a:p>
          <a:p>
            <a:r>
              <a:rPr lang="en-US" baseline="0" dirty="0" smtClean="0"/>
              <a:t>Population needing to be on a high-dose statin according to new statin guidelines</a:t>
            </a:r>
          </a:p>
          <a:p>
            <a:r>
              <a:rPr lang="en-US" baseline="0" dirty="0" smtClean="0"/>
              <a:t>Population recommended for HPV vaccine</a:t>
            </a:r>
          </a:p>
          <a:p>
            <a:r>
              <a:rPr lang="en-US" baseline="0" dirty="0" smtClean="0"/>
              <a:t>Population that needs yearly </a:t>
            </a:r>
            <a:r>
              <a:rPr lang="en-US" baseline="0" dirty="0" err="1" smtClean="0"/>
              <a:t>creatinine</a:t>
            </a:r>
            <a:r>
              <a:rPr lang="en-US" baseline="0" dirty="0" smtClean="0"/>
              <a:t> and potassium for medication monitoring</a:t>
            </a:r>
          </a:p>
          <a:p>
            <a:r>
              <a:rPr lang="en-US" baseline="0" dirty="0" smtClean="0"/>
              <a:t>.( Write up on whiteboard or flip chart )</a:t>
            </a:r>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14</a:t>
            </a:fld>
            <a:endParaRPr lang="en-US"/>
          </a:p>
        </p:txBody>
      </p:sp>
    </p:spTree>
    <p:extLst>
      <p:ext uri="{BB962C8B-B14F-4D97-AF65-F5344CB8AC3E}">
        <p14:creationId xmlns:p14="http://schemas.microsoft.com/office/powerpoint/2010/main" val="404248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Many EMRs have built-in capacity to do this (PHASE tool that works with health connect is best example at Kaiser)</a:t>
            </a:r>
            <a:endParaRPr lang="en-US" dirty="0" smtClean="0"/>
          </a:p>
          <a:p>
            <a:endParaRPr lang="en-US" dirty="0" smtClean="0"/>
          </a:p>
          <a:p>
            <a:r>
              <a:rPr lang="en-US" dirty="0" smtClean="0"/>
              <a:t>If no EMR, can do this</a:t>
            </a:r>
            <a:r>
              <a:rPr lang="en-US" baseline="0" dirty="0" smtClean="0"/>
              <a:t> in excel – cells can be formatted to turn a different color if the data value in the cell is outside a certain parameter (for example, been &gt; 3 months since patient came for appointment, or A1C is &gt; 8.0%).  Downside is that someone has to enter in data by hand.  Small practices that cannot afford EMR can assign staff members to do this.</a:t>
            </a:r>
          </a:p>
          <a:p>
            <a:endParaRPr lang="en-US" baseline="0" dirty="0" smtClean="0"/>
          </a:p>
          <a:p>
            <a:r>
              <a:rPr lang="en-US" baseline="0" dirty="0" smtClean="0"/>
              <a:t>This is an example of an excel spreadsheet with macro capability from an AMA resource on population management.  Another example with a downloadable tool is available through AAFP website (link included on slide)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15</a:t>
            </a:fld>
            <a:endParaRPr lang="en-US"/>
          </a:p>
        </p:txBody>
      </p:sp>
    </p:spTree>
    <p:extLst>
      <p:ext uri="{BB962C8B-B14F-4D97-AF65-F5344CB8AC3E}">
        <p14:creationId xmlns:p14="http://schemas.microsoft.com/office/powerpoint/2010/main" val="239828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oriented outcomes are best, but may be more cumbersome/take too long to track.   We track A1c with a specific goal, but what we are really wanting to track is reduction of diabetic complications that are linked to A1C</a:t>
            </a:r>
          </a:p>
          <a:p>
            <a:r>
              <a:rPr lang="en-US" baseline="0" dirty="0" smtClean="0"/>
              <a:t>Decide what you would want your patient-oriented outcome to be, but if it is too cumbersome to track that, work backwards to interventions that are reliably thought to affect this outcome and are easier to measure.</a:t>
            </a:r>
          </a:p>
          <a:p>
            <a:endParaRPr lang="en-US" baseline="0" dirty="0" smtClean="0"/>
          </a:p>
          <a:p>
            <a:endParaRPr lang="en-US" baseline="0" dirty="0" smtClean="0"/>
          </a:p>
          <a:p>
            <a:r>
              <a:rPr lang="en-US" baseline="0" dirty="0" smtClean="0"/>
              <a:t>EXAMPLE: we used to measure LDL numbers of people on statins.  Why?  It was a proxy measure of how well we were reducing their risk of ASCVD outcomes (theoretically)</a:t>
            </a:r>
          </a:p>
          <a:p>
            <a:r>
              <a:rPr lang="en-US" baseline="0" dirty="0" smtClean="0"/>
              <a:t>Now we track whether people who have or are at high risk of ASCVD are on statins at all, without looking at the LDL numbers.  Newer studies showed that having these people on a statin at a particular dose is a better way to reduce MI and stroke than trying to achieve a particular LDL number.</a:t>
            </a:r>
          </a:p>
          <a:p>
            <a:endParaRPr lang="en-US" baseline="0" dirty="0" smtClean="0"/>
          </a:p>
          <a:p>
            <a:r>
              <a:rPr lang="en-US" baseline="0" dirty="0" smtClean="0"/>
              <a:t>Think of a few populations that we track now.  Refer back to list that we made together as a group when identifying population parameters.  What are our outcome measures for these conditions?  </a:t>
            </a:r>
          </a:p>
          <a:p>
            <a:r>
              <a:rPr lang="en-US" baseline="0" dirty="0" smtClean="0"/>
              <a:t>Are they patient-oriented or not?  If not, what is the patient-oriented outcome that we are actually trying to achieve?</a:t>
            </a:r>
          </a:p>
          <a:p>
            <a:endParaRPr lang="en-US" baseline="0" dirty="0" smtClean="0"/>
          </a:p>
          <a:p>
            <a:r>
              <a:rPr lang="en-US" baseline="0" dirty="0" smtClean="0"/>
              <a:t>Many health organizations will use HEDIS quality measures as their outcome measures for specific patient populations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16</a:t>
            </a:fld>
            <a:endParaRPr lang="en-US"/>
          </a:p>
        </p:txBody>
      </p:sp>
    </p:spTree>
    <p:extLst>
      <p:ext uri="{BB962C8B-B14F-4D97-AF65-F5344CB8AC3E}">
        <p14:creationId xmlns:p14="http://schemas.microsoft.com/office/powerpoint/2010/main" val="361635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 knows what HEDIS measures are?  Why do we care about </a:t>
            </a:r>
            <a:r>
              <a:rPr lang="en-US" dirty="0" err="1" smtClean="0"/>
              <a:t>thaem</a:t>
            </a:r>
            <a:r>
              <a:rPr lang="en-US" dirty="0" smtClean="0"/>
              <a:t>?</a:t>
            </a:r>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17</a:t>
            </a:fld>
            <a:endParaRPr lang="en-US"/>
          </a:p>
        </p:txBody>
      </p:sp>
    </p:spTree>
    <p:extLst>
      <p:ext uri="{BB962C8B-B14F-4D97-AF65-F5344CB8AC3E}">
        <p14:creationId xmlns:p14="http://schemas.microsoft.com/office/powerpoint/2010/main" val="336997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HEDIS stands</a:t>
            </a:r>
            <a:r>
              <a:rPr lang="en-US" baseline="0" dirty="0" smtClean="0"/>
              <a:t> for Healthcare Effectiveness Data and  Information Set.  The National Committee for Quality Assurance (NCQA) determines what data will be included in HEDIS reports.  90% of health plans in America measure and report this data set.</a:t>
            </a:r>
          </a:p>
          <a:p>
            <a:endParaRPr lang="en-US" baseline="0" dirty="0" smtClean="0"/>
          </a:p>
          <a:p>
            <a:r>
              <a:rPr lang="en-US" baseline="0" dirty="0" smtClean="0"/>
              <a:t>Standardized measures in HEDIS are meant to help consumers and employers compare health plans “apples to apples” – to compare how different health plans improve the health of different populations of patients.  They are not originally designed for quality improvement, although many organizations use them for this.</a:t>
            </a:r>
          </a:p>
          <a:p>
            <a:endParaRPr lang="en-US" baseline="0" dirty="0" smtClean="0"/>
          </a:p>
          <a:p>
            <a:r>
              <a:rPr lang="en-US" baseline="0" dirty="0" smtClean="0"/>
              <a:t>CMS also uses some HEDIS measures to determine their “star ratings” of health plans.  A health plan that gets the highest rating can qualify for incentive payments, and also has opportunity to enroll </a:t>
            </a:r>
            <a:r>
              <a:rPr lang="en-US" baseline="0" dirty="0" err="1" smtClean="0"/>
              <a:t>medi</a:t>
            </a:r>
            <a:r>
              <a:rPr lang="en-US" baseline="0" dirty="0" smtClean="0"/>
              <a:t>-care members year-round instead of just during open enrollment</a:t>
            </a:r>
          </a:p>
          <a:p>
            <a:endParaRPr lang="en-US" baseline="0" dirty="0" smtClean="0"/>
          </a:p>
          <a:p>
            <a:r>
              <a:rPr lang="en-US" baseline="0" dirty="0" smtClean="0"/>
              <a:t>This data is also available to the public and health plans that perform well will look more attractive</a:t>
            </a:r>
          </a:p>
          <a:p>
            <a:endParaRPr lang="en-US" baseline="0" dirty="0" smtClean="0"/>
          </a:p>
          <a:p>
            <a:r>
              <a:rPr lang="en-US" baseline="0" dirty="0" smtClean="0"/>
              <a:t>When deciding on measures (whether to add new ones or keep old ones), NCQA committee considers attributes like:</a:t>
            </a:r>
          </a:p>
          <a:p>
            <a:r>
              <a:rPr lang="en-US" baseline="0" dirty="0" smtClean="0"/>
              <a:t>--relevance (is information important to patients/providers/health plans, will it inform health care choices or stimulate quality improvement)</a:t>
            </a:r>
          </a:p>
          <a:p>
            <a:r>
              <a:rPr lang="en-US" baseline="0" dirty="0" smtClean="0"/>
              <a:t>--scientific soundness (what is the evidence for this clinical marker)</a:t>
            </a:r>
          </a:p>
          <a:p>
            <a:r>
              <a:rPr lang="en-US" baseline="0" dirty="0" smtClean="0"/>
              <a:t>--feasibility (is this data reasonable to collect) </a:t>
            </a:r>
          </a:p>
          <a:p>
            <a:endParaRPr lang="en-US" baseline="0" dirty="0" smtClean="0"/>
          </a:p>
          <a:p>
            <a:r>
              <a:rPr lang="en-US" baseline="0" dirty="0" smtClean="0"/>
              <a:t>Measures are added and/or reviewed every several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18</a:t>
            </a:fld>
            <a:endParaRPr lang="en-US"/>
          </a:p>
        </p:txBody>
      </p:sp>
    </p:spTree>
    <p:extLst>
      <p:ext uri="{BB962C8B-B14F-4D97-AF65-F5344CB8AC3E}">
        <p14:creationId xmlns:p14="http://schemas.microsoft.com/office/powerpoint/2010/main" val="985068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do the work of population management?</a:t>
            </a:r>
          </a:p>
          <a:p>
            <a:endParaRPr lang="en-US" dirty="0" smtClean="0"/>
          </a:p>
          <a:p>
            <a:r>
              <a:rPr lang="en-US" dirty="0" smtClean="0"/>
              <a:t>Make</a:t>
            </a:r>
            <a:r>
              <a:rPr lang="en-US" baseline="0" dirty="0" smtClean="0"/>
              <a:t> sure you are contacting patients proactively – use </a:t>
            </a:r>
            <a:r>
              <a:rPr lang="en-US" i="1" baseline="0" dirty="0" smtClean="0"/>
              <a:t>in-reach</a:t>
            </a:r>
            <a:r>
              <a:rPr lang="en-US" i="0" baseline="0" dirty="0" smtClean="0"/>
              <a:t> and </a:t>
            </a:r>
            <a:r>
              <a:rPr lang="en-US" i="1" baseline="0" dirty="0" smtClean="0"/>
              <a:t>out-reach</a:t>
            </a:r>
            <a:endParaRPr lang="en-US" i="0" baseline="0" dirty="0" smtClean="0"/>
          </a:p>
          <a:p>
            <a:endParaRPr lang="en-US" i="0" baseline="0" dirty="0" smtClean="0"/>
          </a:p>
          <a:p>
            <a:r>
              <a:rPr lang="en-US" i="0" baseline="0" dirty="0" smtClean="0"/>
              <a:t>Help your other clinical team members do both in-reach and out-reach to patients as part of their work – all team members that touch patients during their care should be able to do this</a:t>
            </a:r>
          </a:p>
          <a:p>
            <a:r>
              <a:rPr lang="en-US" i="0" baseline="0" dirty="0" smtClean="0"/>
              <a:t>Empower your staff to help you with standing orders and workflows</a:t>
            </a:r>
            <a:endParaRPr lang="en-US" dirty="0" smtClean="0"/>
          </a:p>
          <a:p>
            <a:endParaRPr lang="en-US" dirty="0" smtClean="0"/>
          </a:p>
          <a:p>
            <a:r>
              <a:rPr lang="en-US" dirty="0" smtClean="0"/>
              <a:t>This</a:t>
            </a:r>
            <a:r>
              <a:rPr lang="en-US" baseline="0" dirty="0" smtClean="0"/>
              <a:t> can empower staff to help you with in-reach (taking care of all patient needs at every touch) and out-reach, in your absence or without your approval every time</a:t>
            </a:r>
          </a:p>
          <a:p>
            <a:endParaRPr lang="en-US" dirty="0" smtClean="0"/>
          </a:p>
          <a:p>
            <a:r>
              <a:rPr lang="en-US" dirty="0" smtClean="0"/>
              <a:t>Considerations for standing orders and workflows:</a:t>
            </a:r>
          </a:p>
          <a:p>
            <a:pPr lvl="1"/>
            <a:r>
              <a:rPr lang="en-US" dirty="0" smtClean="0"/>
              <a:t>Who will actually deliver care, when, and where?</a:t>
            </a:r>
          </a:p>
          <a:p>
            <a:pPr lvl="1"/>
            <a:r>
              <a:rPr lang="en-US" dirty="0" smtClean="0"/>
              <a:t>Who will record clinical measures and outcomes?</a:t>
            </a:r>
          </a:p>
          <a:p>
            <a:pPr lvl="1"/>
            <a:r>
              <a:rPr lang="en-US" dirty="0" smtClean="0"/>
              <a:t>Where will documentation live, who will update it?</a:t>
            </a:r>
          </a:p>
          <a:p>
            <a:pPr lvl="1"/>
            <a:r>
              <a:rPr lang="en-US" dirty="0" smtClean="0"/>
              <a:t>Who</a:t>
            </a:r>
            <a:r>
              <a:rPr lang="en-US" baseline="0" dirty="0" smtClean="0"/>
              <a:t> are the stakeholders that should be involved in deciding the workflow, and who needs to agree to it or approve it?</a:t>
            </a:r>
          </a:p>
          <a:p>
            <a:pPr lvl="1"/>
            <a:r>
              <a:rPr lang="en-US" baseline="0" dirty="0" smtClean="0"/>
              <a:t>What licensure is needed for the people doing the work?</a:t>
            </a:r>
          </a:p>
          <a:p>
            <a:pPr lvl="1"/>
            <a:endParaRPr lang="en-US" baseline="0" dirty="0" smtClean="0"/>
          </a:p>
          <a:p>
            <a:pPr lvl="1"/>
            <a:r>
              <a:rPr lang="en-US" baseline="0" dirty="0" smtClean="0"/>
              <a:t>Examples of standing workflows that exist for population management currently?  (For example: cancer screenings that can be ordered w/o physician approval)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19</a:t>
            </a:fld>
            <a:endParaRPr lang="en-US"/>
          </a:p>
        </p:txBody>
      </p:sp>
    </p:spTree>
    <p:extLst>
      <p:ext uri="{BB962C8B-B14F-4D97-AF65-F5344CB8AC3E}">
        <p14:creationId xmlns:p14="http://schemas.microsoft.com/office/powerpoint/2010/main" val="1657001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your team members help you with population management?  Two tools</a:t>
            </a:r>
            <a:r>
              <a:rPr lang="en-US" baseline="0" dirty="0" smtClean="0"/>
              <a:t> include standing orders and workflows</a:t>
            </a:r>
            <a:endParaRPr lang="en-US" dirty="0" smtClean="0"/>
          </a:p>
          <a:p>
            <a:endParaRPr lang="en-US" dirty="0" smtClean="0"/>
          </a:p>
          <a:p>
            <a:r>
              <a:rPr lang="en-US" dirty="0" smtClean="0"/>
              <a:t>Standing orders:</a:t>
            </a:r>
          </a:p>
          <a:p>
            <a:r>
              <a:rPr lang="en-US" dirty="0" smtClean="0"/>
              <a:t>--often</a:t>
            </a:r>
            <a:r>
              <a:rPr lang="en-US" baseline="0" dirty="0" smtClean="0"/>
              <a:t> based on national guidelines, but can also be created internally in an organization</a:t>
            </a:r>
          </a:p>
          <a:p>
            <a:r>
              <a:rPr lang="en-US" baseline="0" dirty="0" smtClean="0"/>
              <a:t>--must be approved by clinical leadership</a:t>
            </a:r>
          </a:p>
          <a:p>
            <a:r>
              <a:rPr lang="en-US" baseline="0" dirty="0" smtClean="0"/>
              <a:t>--staff must be trained and must be comfortable acting on standing orders</a:t>
            </a:r>
          </a:p>
          <a:p>
            <a:endParaRPr lang="en-US" baseline="0" dirty="0" smtClean="0"/>
          </a:p>
          <a:p>
            <a:r>
              <a:rPr lang="en-US" baseline="0" dirty="0" smtClean="0"/>
              <a:t>Workflows can help standing orders be carried out more smoothly</a:t>
            </a:r>
          </a:p>
          <a:p>
            <a:r>
              <a:rPr lang="en-US" baseline="0" dirty="0" smtClean="0"/>
              <a:t>A visual map of workflow can aid in training, reminder of steps, and can help identify potential bottlenecks or problems</a:t>
            </a:r>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20</a:t>
            </a:fld>
            <a:endParaRPr lang="en-US"/>
          </a:p>
        </p:txBody>
      </p:sp>
    </p:spTree>
    <p:extLst>
      <p:ext uri="{BB962C8B-B14F-4D97-AF65-F5344CB8AC3E}">
        <p14:creationId xmlns:p14="http://schemas.microsoft.com/office/powerpoint/2010/main" val="357088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STUDY:</a:t>
            </a:r>
          </a:p>
          <a:p>
            <a:r>
              <a:rPr lang="en-US" dirty="0" smtClean="0"/>
              <a:t>--One day, Lee receives a call from his clinic.</a:t>
            </a:r>
          </a:p>
          <a:p>
            <a:r>
              <a:rPr lang="en-US" dirty="0" smtClean="0"/>
              <a:t>--Jennifer, his team’s panel manager, has pulled a list of patients who are due for colon cancer screening from their EMR. She calls him to find out what kind of screening he would prefer.</a:t>
            </a:r>
          </a:p>
          <a:p>
            <a:r>
              <a:rPr lang="en-US" dirty="0" smtClean="0"/>
              <a:t>--After a brief conversation, he agrees to FIT testing, and is scheduled for a Medical Assistant visit to receive a kit.</a:t>
            </a:r>
          </a:p>
          <a:p>
            <a:r>
              <a:rPr lang="en-US" dirty="0" smtClean="0"/>
              <a:t>--At the FIT-kit visit, the MA offers Lee an appointment with his assigned PCP.</a:t>
            </a:r>
          </a:p>
          <a:p>
            <a:r>
              <a:rPr lang="en-US" dirty="0" smtClean="0"/>
              <a:t>--Impressed by the clinic’s commitment to preventing illness, Lee decides to meet with a primary care provider and see what else he can do to improve his health.</a:t>
            </a:r>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21</a:t>
            </a:fld>
            <a:endParaRPr lang="en-US"/>
          </a:p>
        </p:txBody>
      </p:sp>
    </p:spTree>
    <p:extLst>
      <p:ext uri="{BB962C8B-B14F-4D97-AF65-F5344CB8AC3E}">
        <p14:creationId xmlns:p14="http://schemas.microsoft.com/office/powerpoint/2010/main" val="1135036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to practice!  Proceed to the “Choose</a:t>
            </a:r>
            <a:r>
              <a:rPr lang="en-US" baseline="0" dirty="0" smtClean="0"/>
              <a:t> your own Population” activity</a:t>
            </a:r>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22</a:t>
            </a:fld>
            <a:endParaRPr lang="en-US"/>
          </a:p>
        </p:txBody>
      </p:sp>
    </p:spTree>
    <p:extLst>
      <p:ext uri="{BB962C8B-B14F-4D97-AF65-F5344CB8AC3E}">
        <p14:creationId xmlns:p14="http://schemas.microsoft.com/office/powerpoint/2010/main" val="56111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a:t>
            </a:r>
            <a:r>
              <a:rPr lang="en-US" baseline="0" dirty="0" smtClean="0"/>
              <a:t> of didactic and activity following conclusion of Choose your own Population exercise</a:t>
            </a:r>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23</a:t>
            </a:fld>
            <a:endParaRPr lang="en-US"/>
          </a:p>
        </p:txBody>
      </p:sp>
    </p:spTree>
    <p:extLst>
      <p:ext uri="{BB962C8B-B14F-4D97-AF65-F5344CB8AC3E}">
        <p14:creationId xmlns:p14="http://schemas.microsoft.com/office/powerpoint/2010/main" val="126027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a:t>
            </a:r>
            <a:r>
              <a:rPr lang="en-US" baseline="0" dirty="0" smtClean="0"/>
              <a:t> summary:</a:t>
            </a:r>
          </a:p>
          <a:p>
            <a:r>
              <a:rPr lang="en-US" dirty="0" smtClean="0"/>
              <a:t>--Lee is a 60 year old man who has never had colon cancer screening. </a:t>
            </a:r>
          </a:p>
          <a:p>
            <a:r>
              <a:rPr lang="en-US" dirty="0" smtClean="0"/>
              <a:t>--He rarely comes into clinic and only presents for urgent needs. His last visit was two years ago.</a:t>
            </a:r>
          </a:p>
          <a:p>
            <a:r>
              <a:rPr lang="en-US" dirty="0" smtClean="0"/>
              <a:t>--Because he only presents for urgent visits, he has never been offered colon cancer screening</a:t>
            </a:r>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4</a:t>
            </a:fld>
            <a:endParaRPr lang="en-US"/>
          </a:p>
        </p:txBody>
      </p:sp>
    </p:spTree>
    <p:extLst>
      <p:ext uri="{BB962C8B-B14F-4D97-AF65-F5344CB8AC3E}">
        <p14:creationId xmlns:p14="http://schemas.microsoft.com/office/powerpoint/2010/main" val="45999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should we do population management?  Repair the roof before the storm comes in!  </a:t>
            </a:r>
          </a:p>
          <a:p>
            <a:r>
              <a:rPr lang="en-US" baseline="0" dirty="0" smtClean="0"/>
              <a:t>--prevention of chronic disease is the foundation of a long, healthy life.  Prevention helps to prevent more complicated disease later on</a:t>
            </a:r>
          </a:p>
          <a:p>
            <a:r>
              <a:rPr lang="en-US" baseline="0" dirty="0" smtClean="0"/>
              <a:t>--tracking high-risk populations that already have chronic disease ensures that all are getting care to help them live longer and healthier</a:t>
            </a:r>
          </a:p>
          <a:p>
            <a:r>
              <a:rPr lang="en-US" baseline="0" dirty="0" smtClean="0"/>
              <a:t>--take a proactive as opposed to a reactive approach to medicine</a:t>
            </a:r>
          </a:p>
          <a:p>
            <a:r>
              <a:rPr lang="en-US" baseline="0" dirty="0" smtClean="0"/>
              <a:t>--national trends: pay-for-performance incentives and quality reporting to NCQA – family physicians will need to know how to do this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5</a:t>
            </a:fld>
            <a:endParaRPr lang="en-US"/>
          </a:p>
        </p:txBody>
      </p:sp>
    </p:spTree>
    <p:extLst>
      <p:ext uri="{BB962C8B-B14F-4D97-AF65-F5344CB8AC3E}">
        <p14:creationId xmlns:p14="http://schemas.microsoft.com/office/powerpoint/2010/main" val="325637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population management?</a:t>
            </a:r>
            <a:r>
              <a:rPr lang="en-US" baseline="0" dirty="0" smtClean="0"/>
              <a:t>  Brainstorm ideas before sharing text on slide</a:t>
            </a:r>
          </a:p>
          <a:p>
            <a:r>
              <a:rPr lang="en-US" dirty="0" smtClean="0"/>
              <a:t>A “systems” approach</a:t>
            </a:r>
          </a:p>
          <a:p>
            <a:r>
              <a:rPr lang="en-US" dirty="0" smtClean="0"/>
              <a:t>--can touch many</a:t>
            </a:r>
            <a:r>
              <a:rPr lang="en-US" baseline="0" dirty="0" smtClean="0"/>
              <a:t> more patients that need care with a systems-based strategy, rather than waiting for them to arrive individually and seeing them one-by-one</a:t>
            </a:r>
          </a:p>
          <a:p>
            <a:r>
              <a:rPr lang="en-US" baseline="0" dirty="0" smtClean="0"/>
              <a:t>--utilizes other team members to extend your reach as a physician</a:t>
            </a:r>
          </a:p>
          <a:p>
            <a:r>
              <a:rPr lang="en-US" baseline="0" dirty="0" smtClean="0"/>
              <a:t>--allows us to evaluate our own performance over time – how are we doing in applying the care that we know makes the most difference, to the patients that need it most?</a:t>
            </a:r>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6</a:t>
            </a:fld>
            <a:endParaRPr lang="en-US"/>
          </a:p>
        </p:txBody>
      </p:sp>
    </p:spTree>
    <p:extLst>
      <p:ext uri="{BB962C8B-B14F-4D97-AF65-F5344CB8AC3E}">
        <p14:creationId xmlns:p14="http://schemas.microsoft.com/office/powerpoint/2010/main" val="68492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is it important for a patient to have an assigned PCP in order to do good population management?  Think-pair-share activity (2</a:t>
            </a:r>
            <a:r>
              <a:rPr lang="en-US" baseline="0" dirty="0" smtClean="0"/>
              <a:t> minutes to think/talk, 2 minutes to share)</a:t>
            </a:r>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7</a:t>
            </a:fld>
            <a:endParaRPr lang="en-US"/>
          </a:p>
        </p:txBody>
      </p:sp>
    </p:spTree>
    <p:extLst>
      <p:ext uri="{BB962C8B-B14F-4D97-AF65-F5344CB8AC3E}">
        <p14:creationId xmlns:p14="http://schemas.microsoft.com/office/powerpoint/2010/main" val="259259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a:t>
            </a:r>
          </a:p>
          <a:p>
            <a:r>
              <a:rPr lang="en-US" dirty="0" smtClean="0"/>
              <a:t>--data exits that an</a:t>
            </a:r>
            <a:r>
              <a:rPr lang="en-US" baseline="0" dirty="0" smtClean="0"/>
              <a:t> ongoing relationship with a PCP that allows building trust results in better med adherence, greater honesty in reporting risky health behaviors, better clinical outcomes</a:t>
            </a:r>
          </a:p>
          <a:p>
            <a:r>
              <a:rPr lang="en-US" baseline="0" dirty="0" smtClean="0"/>
              <a:t>--Accountability – who will track the needs of each patient in these population over time, remain aware of changing needs, ensure health outcomes improving, and generate interventions if not improving?  This can be single PCP or a care team</a:t>
            </a:r>
          </a:p>
          <a:p>
            <a:r>
              <a:rPr lang="en-US" baseline="0" dirty="0" smtClean="0"/>
              <a:t>--Attention to health trends – same doctor seeing same group of patients will notice changes in sub-populations over time or the emergence of new populations that need tracking (ex: Flint Michigan – appearance of unusual  number of children with lead poisoning.)</a:t>
            </a:r>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8</a:t>
            </a:fld>
            <a:endParaRPr lang="en-US"/>
          </a:p>
        </p:txBody>
      </p:sp>
    </p:spTree>
    <p:extLst>
      <p:ext uri="{BB962C8B-B14F-4D97-AF65-F5344CB8AC3E}">
        <p14:creationId xmlns:p14="http://schemas.microsoft.com/office/powerpoint/2010/main" val="354294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management</a:t>
            </a:r>
            <a:r>
              <a:rPr lang="en-US" baseline="0" dirty="0" smtClean="0"/>
              <a:t> is about taking a </a:t>
            </a:r>
            <a:r>
              <a:rPr lang="en-US" dirty="0" smtClean="0"/>
              <a:t>Proactive</a:t>
            </a:r>
            <a:r>
              <a:rPr lang="en-US" baseline="0" dirty="0" smtClean="0"/>
              <a:t> approach - different populations of patients on your panel will have different health needs</a:t>
            </a:r>
            <a:endParaRPr lang="en-US" dirty="0" smtClean="0"/>
          </a:p>
          <a:p>
            <a:endParaRPr lang="en-US" baseline="0" dirty="0" smtClean="0"/>
          </a:p>
          <a:p>
            <a:r>
              <a:rPr lang="en-US" baseline="0" dirty="0" smtClean="0"/>
              <a:t>--healthy kids/adults : Needs include screenings, immunizations, anticipatory guidance for preventive health</a:t>
            </a:r>
          </a:p>
          <a:p>
            <a:r>
              <a:rPr lang="en-US" baseline="0" dirty="0" smtClean="0"/>
              <a:t>--chronic disease (DM, CHF, CAD, HTN, COPD/asthma): needs include disease-specific treatments  and regular lab monitoring/screenings that are shown to improve patient-oriented outcomes</a:t>
            </a:r>
          </a:p>
          <a:p>
            <a:r>
              <a:rPr lang="en-US" baseline="0" dirty="0" smtClean="0"/>
              <a:t>--”special needs” or “high risk”: frequent admissions, demented elderly, homeless, mental health issues, addiction, poor health literacy, language barriers, etc.  Needs can include case management, </a:t>
            </a:r>
            <a:r>
              <a:rPr lang="en-US" baseline="0" dirty="0" err="1" smtClean="0"/>
              <a:t>interpretor</a:t>
            </a:r>
            <a:r>
              <a:rPr lang="en-US" baseline="0" dirty="0" smtClean="0"/>
              <a:t> services, social support, home visits, </a:t>
            </a:r>
            <a:r>
              <a:rPr lang="en-US" baseline="0" dirty="0" err="1" smtClean="0"/>
              <a:t>etc</a:t>
            </a:r>
            <a:r>
              <a:rPr lang="en-US" baseline="0" dirty="0" smtClean="0"/>
              <a:t> to help these patients self-manage as best as they are able</a:t>
            </a:r>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10</a:t>
            </a:fld>
            <a:endParaRPr lang="en-US"/>
          </a:p>
        </p:txBody>
      </p:sp>
    </p:spTree>
    <p:extLst>
      <p:ext uri="{BB962C8B-B14F-4D97-AF65-F5344CB8AC3E}">
        <p14:creationId xmlns:p14="http://schemas.microsoft.com/office/powerpoint/2010/main" val="8935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12</a:t>
            </a:fld>
            <a:endParaRPr lang="en-US"/>
          </a:p>
        </p:txBody>
      </p:sp>
    </p:spTree>
    <p:extLst>
      <p:ext uri="{BB962C8B-B14F-4D97-AF65-F5344CB8AC3E}">
        <p14:creationId xmlns:p14="http://schemas.microsoft.com/office/powerpoint/2010/main" val="352071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identify people</a:t>
            </a:r>
            <a:r>
              <a:rPr lang="en-US" baseline="0" dirty="0" smtClean="0"/>
              <a:t> that </a:t>
            </a:r>
            <a:r>
              <a:rPr lang="en-US" dirty="0" smtClean="0"/>
              <a:t>need population</a:t>
            </a:r>
            <a:r>
              <a:rPr lang="en-US" baseline="0" dirty="0" smtClean="0"/>
              <a:t> management? Via the following characteristics:</a:t>
            </a:r>
          </a:p>
          <a:p>
            <a:endParaRPr lang="en-US" baseline="0" dirty="0" smtClean="0"/>
          </a:p>
          <a:p>
            <a:pPr marL="228600" indent="-228600">
              <a:buAutoNum type="arabicPeriod"/>
            </a:pPr>
            <a:r>
              <a:rPr lang="en-US" baseline="0" dirty="0" smtClean="0"/>
              <a:t>Identify a population or condition that is common to your practice</a:t>
            </a:r>
          </a:p>
          <a:p>
            <a:pPr marL="228600" indent="-228600">
              <a:buAutoNum type="arabicPeriod"/>
            </a:pPr>
            <a:r>
              <a:rPr lang="en-US" baseline="0" dirty="0" smtClean="0"/>
              <a:t>The condition/conditions you are tracking have significant morbidity/mortality or public health burden</a:t>
            </a:r>
          </a:p>
          <a:p>
            <a:pPr marL="228600" indent="-228600">
              <a:buAutoNum type="arabicPeriod"/>
            </a:pPr>
            <a:r>
              <a:rPr lang="en-US" baseline="0" dirty="0" smtClean="0"/>
              <a:t>How your practice is giving care for this now is variable or not defined (not measured)</a:t>
            </a:r>
          </a:p>
          <a:p>
            <a:pPr marL="228600" indent="-228600">
              <a:buAutoNum type="arabicPeriod"/>
            </a:pPr>
            <a:r>
              <a:rPr lang="en-US" baseline="0" dirty="0" smtClean="0"/>
              <a:t>You have evidence of what you should be doing for this population, and have the ability to do so and to measure what you do</a:t>
            </a:r>
            <a:endParaRPr lang="en-US" dirty="0" smtClean="0"/>
          </a:p>
          <a:p>
            <a:endParaRPr lang="en-US" dirty="0" smtClean="0"/>
          </a:p>
          <a:p>
            <a:endParaRPr lang="en-US" baseline="0" dirty="0" smtClean="0"/>
          </a:p>
          <a:p>
            <a:r>
              <a:rPr lang="en-US" baseline="0" dirty="0" smtClean="0"/>
              <a:t>Note on outcomes: </a:t>
            </a:r>
            <a:r>
              <a:rPr lang="is-IS" baseline="0" dirty="0" smtClean="0"/>
              <a:t>we often use HEDIS clinical quality markers as a measure of our outcomes (proxy measures) – not necessarily patient oriented, but they are easily measurable and reliable</a:t>
            </a:r>
          </a:p>
          <a:p>
            <a:endParaRPr lang="is-IS" baseline="0" dirty="0" smtClean="0"/>
          </a:p>
          <a:p>
            <a:r>
              <a:rPr lang="is-IS" baseline="0" dirty="0" smtClean="0"/>
              <a:t>What conditions do we currently or can we apply population management to?  Record on a whiteboard examples of condition, disease/public health burden, intervention(s) and evidence for it, outcome measure(s)</a:t>
            </a:r>
          </a:p>
          <a:p>
            <a:r>
              <a:rPr lang="is-IS" baseline="0" dirty="0" smtClean="0"/>
              <a:t>	Examples:</a:t>
            </a:r>
          </a:p>
          <a:p>
            <a:r>
              <a:rPr lang="is-IS" baseline="0" dirty="0" smtClean="0"/>
              <a:t>	 DM, hypertension, ASCVD or at-risk ASCVD</a:t>
            </a:r>
          </a:p>
          <a:p>
            <a:r>
              <a:rPr lang="is-IS" baseline="0" dirty="0" smtClean="0"/>
              <a:t>	CHF with reduced systolic function</a:t>
            </a:r>
          </a:p>
          <a:p>
            <a:r>
              <a:rPr lang="is-IS" baseline="0" dirty="0" smtClean="0"/>
              <a:t>	Osteoporosis</a:t>
            </a:r>
            <a:r>
              <a:rPr lang="en-US" baseline="0" dirty="0" smtClean="0"/>
              <a:t> (Fracture prevention)</a:t>
            </a:r>
          </a:p>
          <a:p>
            <a:r>
              <a:rPr lang="en-US" baseline="0" dirty="0" smtClean="0"/>
              <a:t>	Age-appropriate cancer screenings</a:t>
            </a:r>
          </a:p>
          <a:p>
            <a:r>
              <a:rPr lang="en-US" baseline="0" dirty="0" smtClean="0"/>
              <a:t>	Age-appropriate vaccines</a:t>
            </a:r>
          </a:p>
          <a:p>
            <a:r>
              <a:rPr lang="en-US" baseline="0" dirty="0" smtClean="0"/>
              <a:t>	Age-appropriate STD screening (chlamydia)</a:t>
            </a:r>
          </a:p>
          <a:p>
            <a:r>
              <a:rPr lang="en-US" baseline="0" dirty="0" smtClean="0"/>
              <a:t>	People on high-risk medications (warfarin, opiates)</a:t>
            </a:r>
          </a:p>
          <a:p>
            <a:r>
              <a:rPr lang="en-US" baseline="0" dirty="0" smtClean="0"/>
              <a:t>	Smokers</a:t>
            </a:r>
          </a:p>
          <a:p>
            <a:r>
              <a:rPr lang="en-US" baseline="0" dirty="0" smtClean="0"/>
              <a:t>	Depression (monitoring of PHQ-9 after SSRI start – measure is 50% reduction of PHQ-9 score after certain length of time on SSRI)</a:t>
            </a:r>
          </a:p>
          <a:p>
            <a:r>
              <a:rPr lang="en-US" baseline="0" dirty="0" smtClean="0"/>
              <a:t>	</a:t>
            </a:r>
            <a:endParaRPr lang="is-IS" baseline="0" dirty="0" smtClean="0"/>
          </a:p>
        </p:txBody>
      </p:sp>
      <p:sp>
        <p:nvSpPr>
          <p:cNvPr id="4" name="Slide Number Placeholder 3"/>
          <p:cNvSpPr>
            <a:spLocks noGrp="1"/>
          </p:cNvSpPr>
          <p:nvPr>
            <p:ph type="sldNum" sz="quarter" idx="10"/>
          </p:nvPr>
        </p:nvSpPr>
        <p:spPr/>
        <p:txBody>
          <a:bodyPr/>
          <a:lstStyle/>
          <a:p>
            <a:fld id="{DA651CB3-2A62-46CB-89DA-55262815FF63}" type="slidenum">
              <a:rPr lang="en-US" smtClean="0"/>
              <a:t>13</a:t>
            </a:fld>
            <a:endParaRPr lang="en-US"/>
          </a:p>
        </p:txBody>
      </p:sp>
    </p:spTree>
    <p:extLst>
      <p:ext uri="{BB962C8B-B14F-4D97-AF65-F5344CB8AC3E}">
        <p14:creationId xmlns:p14="http://schemas.microsoft.com/office/powerpoint/2010/main" val="295350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b="1" dirty="0" smtClean="0"/>
              <a:t>The UCSF Double Helix Curriculum: </a:t>
            </a:r>
          </a:p>
          <a:p>
            <a:r>
              <a:rPr lang="en-US" dirty="0" smtClean="0"/>
              <a:t>Transformation of High-Performing Primary Care in Education</a:t>
            </a:r>
            <a:endParaRPr lang="en-US" dirty="0"/>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lstStyle>
            <a:lvl1pPr>
              <a:defRPr sz="4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8"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D01BA77-D5E9-4148-AB85-A4B1490ED08D}" type="slidenum">
              <a:rPr lang="en-US" smtClean="0"/>
              <a:t>‹#›</a:t>
            </a:fld>
            <a:endParaRPr lang="en-US"/>
          </a:p>
        </p:txBody>
      </p:sp>
      <p:sp>
        <p:nvSpPr>
          <p:cNvPr id="41"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D01BA77-D5E9-4148-AB85-A4B1490ED08D}" type="slidenum">
              <a:rPr lang="en-US" smtClean="0"/>
              <a:t>‹#›</a:t>
            </a:fld>
            <a:endParaRPr lang="en-US"/>
          </a:p>
        </p:txBody>
      </p:sp>
      <p:sp>
        <p:nvSpPr>
          <p:cNvPr id="10"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D01BA77-D5E9-4148-AB85-A4B1490ED08D}" type="slidenum">
              <a:rPr lang="en-US" smtClean="0"/>
              <a:t>‹#›</a:t>
            </a:fld>
            <a:endParaRPr lang="en-US"/>
          </a:p>
        </p:txBody>
      </p:sp>
      <p:sp>
        <p:nvSpPr>
          <p:cNvPr id="6"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01BA77-D5E9-4148-AB85-A4B1490ED08D}" type="slidenum">
              <a:rPr lang="en-US" smtClean="0"/>
              <a:t>‹#›</a:t>
            </a:fld>
            <a:endParaRPr lang="en-US"/>
          </a:p>
        </p:txBody>
      </p:sp>
      <p:sp>
        <p:nvSpPr>
          <p:cNvPr id="5"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D01BA77-D5E9-4148-AB85-A4B1490ED08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1"/>
          </p:nvPr>
        </p:nvSpPr>
        <p:spPr/>
        <p:txBody>
          <a:bodyPr/>
          <a:lstStyle/>
          <a:p>
            <a:fld id="{CD01BA77-D5E9-4148-AB85-A4B1490ED08D}" type="slidenum">
              <a:rPr lang="en-US" smtClean="0"/>
              <a:t>‹#›</a:t>
            </a:fld>
            <a:endParaRPr lang="en-US"/>
          </a:p>
        </p:txBody>
      </p:sp>
      <p:sp>
        <p:nvSpPr>
          <p:cNvPr id="11" name="Footer Placeholder 4"/>
          <p:cNvSpPr>
            <a:spLocks noGrp="1"/>
          </p:cNvSpPr>
          <p:nvPr>
            <p:ph type="ftr" sz="quarter" idx="12"/>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D01BA77-D5E9-4148-AB85-A4B1490ED08D}" type="slidenum">
              <a:rPr lang="en-US" smtClean="0"/>
              <a:t>‹#›</a:t>
            </a:fld>
            <a:endParaRPr lang="en-US"/>
          </a:p>
        </p:txBody>
      </p:sp>
      <p:sp>
        <p:nvSpPr>
          <p:cNvPr id="5" name="Footer Placeholder 4"/>
          <p:cNvSpPr>
            <a:spLocks noGrp="1"/>
          </p:cNvSpPr>
          <p:nvPr>
            <p:ph type="ftr" sz="quarter" idx="3"/>
          </p:nvPr>
        </p:nvSpPr>
        <p:spPr>
          <a:xfrm rot="5400000">
            <a:off x="6101011" y="2562863"/>
            <a:ext cx="5339080" cy="365760"/>
          </a:xfrm>
          <a:prstGeom prst="rect">
            <a:avLst/>
          </a:prstGeom>
        </p:spPr>
        <p:txBody>
          <a:bodyPr vert="horz" lIns="91440" tIns="45720" rIns="91440" bIns="45720" rtlCol="0" anchor="ctr"/>
          <a:lstStyle>
            <a:lvl1pPr algn="ctr">
              <a:defRPr sz="1300">
                <a:solidFill>
                  <a:schemeClr val="bg2"/>
                </a:solidFill>
                <a:latin typeface="Helvetica"/>
                <a:cs typeface="Helvetica"/>
              </a:defRPr>
            </a:lvl1pPr>
          </a:lstStyle>
          <a:p>
            <a:r>
              <a:rPr lang="en-US" b="1" dirty="0" smtClean="0"/>
              <a:t>The UCSF Double Helix Curriculum: </a:t>
            </a:r>
          </a:p>
          <a:p>
            <a:r>
              <a:rPr lang="en-US" dirty="0" smtClean="0"/>
              <a:t>Transformation of High-Performing Primary Care in Education</a:t>
            </a:r>
            <a:endParaRPr lang="en-US" dirty="0"/>
          </a:p>
        </p:txBody>
      </p:sp>
      <p:pic>
        <p:nvPicPr>
          <p:cNvPr id="42" name="Picture 41"/>
          <p:cNvPicPr>
            <a:picLocks noChangeAspect="1"/>
          </p:cNvPicPr>
          <p:nvPr userDrawn="1"/>
        </p:nvPicPr>
        <p:blipFill>
          <a:blip r:embed="rId13"/>
          <a:stretch>
            <a:fillRect/>
          </a:stretch>
        </p:blipFill>
        <p:spPr>
          <a:xfrm>
            <a:off x="218274" y="6118217"/>
            <a:ext cx="211538" cy="583991"/>
          </a:xfrm>
          <a:prstGeom prst="rect">
            <a:avLst/>
          </a:prstGeom>
        </p:spPr>
      </p:pic>
      <p:sp>
        <p:nvSpPr>
          <p:cNvPr id="43" name="Rectangle 42"/>
          <p:cNvSpPr/>
          <p:nvPr userDrawn="1"/>
        </p:nvSpPr>
        <p:spPr>
          <a:xfrm>
            <a:off x="457200" y="6043136"/>
            <a:ext cx="6934200" cy="738664"/>
          </a:xfrm>
          <a:prstGeom prst="rect">
            <a:avLst/>
          </a:prstGeom>
        </p:spPr>
        <p:txBody>
          <a:bodyPr wrap="square">
            <a:spAutoFit/>
          </a:bodyPr>
          <a:lstStyle/>
          <a:p>
            <a:r>
              <a:rPr lang="en-US" sz="1400" dirty="0" smtClean="0">
                <a:solidFill>
                  <a:srgbClr val="B4B9BF"/>
                </a:solidFill>
              </a:rPr>
              <a:t>Julia Shaver,</a:t>
            </a:r>
            <a:r>
              <a:rPr lang="en-US" sz="1400" baseline="0" dirty="0" smtClean="0">
                <a:solidFill>
                  <a:srgbClr val="B4B9BF"/>
                </a:solidFill>
              </a:rPr>
              <a:t> MD</a:t>
            </a:r>
          </a:p>
          <a:p>
            <a:r>
              <a:rPr lang="en-US" sz="1400" baseline="0" dirty="0" smtClean="0">
                <a:solidFill>
                  <a:srgbClr val="B4B9BF"/>
                </a:solidFill>
              </a:rPr>
              <a:t>Education Team</a:t>
            </a:r>
          </a:p>
          <a:p>
            <a:r>
              <a:rPr lang="en-US" sz="1400" baseline="0" dirty="0" smtClean="0">
                <a:solidFill>
                  <a:srgbClr val="B4B9BF"/>
                </a:solidFill>
              </a:rPr>
              <a:t>Faculty at Kaiser Napa-Solano Family Medicine Residency</a:t>
            </a:r>
            <a:endParaRPr lang="en-US" sz="1400" baseline="0" dirty="0" smtClean="0">
              <a:solidFill>
                <a:srgbClr val="B4B9BF"/>
              </a:solidFill>
            </a:endParaRPr>
          </a:p>
        </p:txBody>
      </p:sp>
      <p:pic>
        <p:nvPicPr>
          <p:cNvPr id="50" name="Picture 49" descr="populationlogo.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152400"/>
            <a:ext cx="990600" cy="9906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aafp.org/fpm/2006/0400/p47.html" TargetMode="External"/><Relationship Id="rId4" Type="http://schemas.openxmlformats.org/officeDocument/2006/relationships/hyperlink" Target="https://www.stepsforward.org/modules/point-of-care-registr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lickr.com/photos/pictoquotes/15591790395"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Guide</a:t>
            </a:r>
            <a:endParaRPr lang="en-US" dirty="0"/>
          </a:p>
        </p:txBody>
      </p:sp>
      <p:sp>
        <p:nvSpPr>
          <p:cNvPr id="3" name="Content Placeholder 2"/>
          <p:cNvSpPr>
            <a:spLocks noGrp="1"/>
          </p:cNvSpPr>
          <p:nvPr>
            <p:ph idx="1"/>
          </p:nvPr>
        </p:nvSpPr>
        <p:spPr/>
        <p:txBody>
          <a:bodyPr/>
          <a:lstStyle/>
          <a:p>
            <a:r>
              <a:rPr lang="en-US" b="1" dirty="0"/>
              <a:t>Time: </a:t>
            </a:r>
            <a:r>
              <a:rPr lang="en-US" dirty="0" smtClean="0"/>
              <a:t>45 </a:t>
            </a:r>
            <a:r>
              <a:rPr lang="en-US" dirty="0"/>
              <a:t>min for lecture, 45-60 min for group activity</a:t>
            </a:r>
          </a:p>
          <a:p>
            <a:pPr marL="114300" indent="0">
              <a:buNone/>
            </a:pPr>
            <a:endParaRPr lang="en-US" dirty="0"/>
          </a:p>
          <a:p>
            <a:r>
              <a:rPr lang="en-US" b="1" dirty="0"/>
              <a:t>Audience: </a:t>
            </a:r>
            <a:r>
              <a:rPr lang="en-US" dirty="0"/>
              <a:t>2</a:t>
            </a:r>
            <a:r>
              <a:rPr lang="en-US" baseline="30000" dirty="0"/>
              <a:t>nd</a:t>
            </a:r>
            <a:r>
              <a:rPr lang="en-US" dirty="0"/>
              <a:t> year or 3</a:t>
            </a:r>
            <a:r>
              <a:rPr lang="en-US" baseline="30000" dirty="0"/>
              <a:t>rd</a:t>
            </a:r>
            <a:r>
              <a:rPr lang="en-US" dirty="0"/>
              <a:t> year residents</a:t>
            </a:r>
          </a:p>
          <a:p>
            <a:pPr marL="114300" indent="0">
              <a:buNone/>
            </a:pPr>
            <a:endParaRPr lang="en-US" b="1" dirty="0"/>
          </a:p>
          <a:p>
            <a:r>
              <a:rPr lang="en-US" b="1" dirty="0"/>
              <a:t>Objectives: </a:t>
            </a:r>
            <a:r>
              <a:rPr lang="en-US" dirty="0"/>
              <a:t>Introduction to concept of population management and vocabulary, </a:t>
            </a:r>
            <a:r>
              <a:rPr lang="en-US" dirty="0" smtClean="0"/>
              <a:t>tools for doing population management, practice </a:t>
            </a:r>
            <a:r>
              <a:rPr lang="en-US" dirty="0"/>
              <a:t>with own patients</a:t>
            </a:r>
          </a:p>
          <a:p>
            <a:pPr marL="114300" indent="0">
              <a:buNone/>
            </a:pPr>
            <a:endParaRPr lang="en-US" dirty="0"/>
          </a:p>
        </p:txBody>
      </p:sp>
      <p:sp>
        <p:nvSpPr>
          <p:cNvPr id="4" name="Footer Placeholder 3"/>
          <p:cNvSpPr>
            <a:spLocks noGrp="1"/>
          </p:cNvSpPr>
          <p:nvPr>
            <p:ph type="ftr" sz="quarter" idx="11"/>
          </p:nvPr>
        </p:nvSpPr>
        <p:spPr>
          <a:xfrm rot="5400000">
            <a:off x="6177210" y="2639060"/>
            <a:ext cx="5186681" cy="365760"/>
          </a:xfrm>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260176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Picture 3" descr="C:\Users\C067817\AppData\Local\Microsoft\Windows\Temporary Internet Files\Content.IE5\OZC8SZT0\707767,1304438984,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58256" y="3124200"/>
            <a:ext cx="2743200" cy="24639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6267" y="1143000"/>
            <a:ext cx="8115189" cy="1200329"/>
          </a:xfrm>
          <a:prstGeom prst="rect">
            <a:avLst/>
          </a:prstGeom>
          <a:noFill/>
        </p:spPr>
        <p:txBody>
          <a:bodyPr wrap="square" rtlCol="0">
            <a:spAutoFit/>
          </a:bodyPr>
          <a:lstStyle/>
          <a:p>
            <a:pPr algn="ctr"/>
            <a:r>
              <a:rPr lang="en-US" sz="3600" b="1" dirty="0" smtClean="0"/>
              <a:t>Population Management </a:t>
            </a:r>
            <a:r>
              <a:rPr lang="en-US" sz="3600" b="1" i="1" dirty="0" smtClean="0">
                <a:solidFill>
                  <a:srgbClr val="FF0000"/>
                </a:solidFill>
              </a:rPr>
              <a:t>Proactively</a:t>
            </a:r>
            <a:r>
              <a:rPr lang="en-US" sz="3600" b="1" dirty="0" smtClean="0"/>
              <a:t> Addresses Patient Needs</a:t>
            </a:r>
            <a:endParaRPr lang="en-US" sz="3600" b="1" dirty="0">
              <a:solidFill>
                <a:srgbClr val="FF0000"/>
              </a:solidFill>
            </a:endParaRPr>
          </a:p>
        </p:txBody>
      </p:sp>
      <p:sp>
        <p:nvSpPr>
          <p:cNvPr id="7" name="TextBox 6"/>
          <p:cNvSpPr txBox="1"/>
          <p:nvPr/>
        </p:nvSpPr>
        <p:spPr>
          <a:xfrm>
            <a:off x="457200" y="2590800"/>
            <a:ext cx="50292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Healthy children and adults</a:t>
            </a:r>
          </a:p>
          <a:p>
            <a:endParaRPr lang="en-US" sz="2800" dirty="0" smtClean="0"/>
          </a:p>
          <a:p>
            <a:pPr marL="285750" indent="-285750">
              <a:buFont typeface="Arial" panose="020B0604020202020204" pitchFamily="34" charset="0"/>
              <a:buChar char="•"/>
            </a:pPr>
            <a:r>
              <a:rPr lang="en-US" sz="2800" dirty="0" smtClean="0"/>
              <a:t>People with chronic disease</a:t>
            </a:r>
          </a:p>
          <a:p>
            <a:endParaRPr lang="en-US" sz="2800" dirty="0" smtClean="0"/>
          </a:p>
          <a:p>
            <a:pPr marL="285750" indent="-285750">
              <a:buFont typeface="Arial" panose="020B0604020202020204" pitchFamily="34" charset="0"/>
              <a:buChar char="•"/>
            </a:pPr>
            <a:r>
              <a:rPr lang="en-US" sz="2800" dirty="0" smtClean="0"/>
              <a:t>People with special needs or at high risk for health problems</a:t>
            </a:r>
          </a:p>
        </p:txBody>
      </p:sp>
    </p:spTree>
    <p:extLst>
      <p:ext uri="{BB962C8B-B14F-4D97-AF65-F5344CB8AC3E}">
        <p14:creationId xmlns:p14="http://schemas.microsoft.com/office/powerpoint/2010/main" val="4114792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set up Population Management: Your Toolbox</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905000"/>
            <a:ext cx="3542615" cy="3659845"/>
          </a:xfrm>
        </p:spPr>
      </p:pic>
    </p:spTree>
    <p:extLst>
      <p:ext uri="{BB962C8B-B14F-4D97-AF65-F5344CB8AC3E}">
        <p14:creationId xmlns:p14="http://schemas.microsoft.com/office/powerpoint/2010/main" val="310142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Management Toolbox</a:t>
            </a:r>
            <a:endParaRPr lang="en-US" dirty="0"/>
          </a:p>
        </p:txBody>
      </p:sp>
      <p:sp>
        <p:nvSpPr>
          <p:cNvPr id="3" name="Content Placeholder 2"/>
          <p:cNvSpPr>
            <a:spLocks noGrp="1"/>
          </p:cNvSpPr>
          <p:nvPr>
            <p:ph idx="1"/>
          </p:nvPr>
        </p:nvSpPr>
        <p:spPr/>
        <p:txBody>
          <a:bodyPr>
            <a:normAutofit/>
          </a:bodyPr>
          <a:lstStyle/>
          <a:p>
            <a:r>
              <a:rPr lang="en-US" sz="2000" dirty="0" smtClean="0"/>
              <a:t>DEFINE WHO:</a:t>
            </a:r>
            <a:endParaRPr lang="en-US" sz="2000" dirty="0"/>
          </a:p>
          <a:p>
            <a:pPr lvl="1"/>
            <a:r>
              <a:rPr lang="en-US" dirty="0"/>
              <a:t>Panel of patients assigned to one PCP or team</a:t>
            </a:r>
          </a:p>
          <a:p>
            <a:pPr lvl="1"/>
            <a:r>
              <a:rPr lang="en-US" dirty="0"/>
              <a:t>Common conditions and/or populations in your practice</a:t>
            </a:r>
          </a:p>
          <a:p>
            <a:r>
              <a:rPr lang="en-US" sz="2000" dirty="0" smtClean="0"/>
              <a:t>NEED WHAT:</a:t>
            </a:r>
            <a:endParaRPr lang="en-US" sz="2000" dirty="0"/>
          </a:p>
          <a:p>
            <a:pPr lvl="1"/>
            <a:r>
              <a:rPr lang="en-US" dirty="0"/>
              <a:t>Patient registries for each population chosen</a:t>
            </a:r>
          </a:p>
          <a:p>
            <a:pPr lvl="1"/>
            <a:r>
              <a:rPr lang="en-US" dirty="0"/>
              <a:t>Clinical care markers/goals for each sub-population</a:t>
            </a:r>
          </a:p>
          <a:p>
            <a:pPr lvl="1"/>
            <a:r>
              <a:rPr lang="en-US" dirty="0"/>
              <a:t>Data recording on markers/goals</a:t>
            </a:r>
          </a:p>
          <a:p>
            <a:r>
              <a:rPr lang="en-US" sz="2000" dirty="0" smtClean="0"/>
              <a:t>HOW TO ACT:</a:t>
            </a:r>
            <a:endParaRPr lang="en-US" sz="2000" dirty="0"/>
          </a:p>
          <a:p>
            <a:pPr lvl="1"/>
            <a:r>
              <a:rPr lang="en-US" dirty="0"/>
              <a:t>Empowered team members (Standing orders, defined workflows)</a:t>
            </a:r>
          </a:p>
          <a:p>
            <a:pPr lvl="1"/>
            <a:r>
              <a:rPr lang="en-US" dirty="0"/>
              <a:t>In reach </a:t>
            </a:r>
            <a:r>
              <a:rPr lang="en-US" dirty="0" smtClean="0"/>
              <a:t>and </a:t>
            </a:r>
            <a:r>
              <a:rPr lang="en-US" dirty="0"/>
              <a:t>Out reach</a:t>
            </a:r>
          </a:p>
          <a:p>
            <a:pPr lvl="1"/>
            <a:r>
              <a:rPr lang="en-US" dirty="0"/>
              <a:t>Protected time for those doing the </a:t>
            </a:r>
            <a:r>
              <a:rPr lang="en-US" dirty="0" smtClean="0"/>
              <a:t>work</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1604639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WHO</a:t>
            </a:r>
            <a:r>
              <a:rPr lang="en-US" dirty="0"/>
              <a:t>: choosing your sub-population</a:t>
            </a:r>
          </a:p>
        </p:txBody>
      </p:sp>
      <p:sp>
        <p:nvSpPr>
          <p:cNvPr id="3" name="Content Placeholder 2"/>
          <p:cNvSpPr>
            <a:spLocks noGrp="1"/>
          </p:cNvSpPr>
          <p:nvPr>
            <p:ph idx="1"/>
          </p:nvPr>
        </p:nvSpPr>
        <p:spPr/>
        <p:txBody>
          <a:bodyPr>
            <a:normAutofit lnSpcReduction="10000"/>
          </a:bodyPr>
          <a:lstStyle/>
          <a:p>
            <a:r>
              <a:rPr lang="en-US" sz="2800" dirty="0"/>
              <a:t>Population/Condition is common to your practice</a:t>
            </a:r>
          </a:p>
          <a:p>
            <a:r>
              <a:rPr lang="en-US" sz="2800" dirty="0" smtClean="0"/>
              <a:t>Has significant </a:t>
            </a:r>
            <a:r>
              <a:rPr lang="en-US" sz="2800" dirty="0"/>
              <a:t>morbidity/mortality or public health burden</a:t>
            </a:r>
          </a:p>
          <a:p>
            <a:r>
              <a:rPr lang="en-US" sz="2800" dirty="0"/>
              <a:t>Care as it exists may be variable</a:t>
            </a:r>
          </a:p>
          <a:p>
            <a:r>
              <a:rPr lang="en-US" sz="2800" dirty="0"/>
              <a:t>Evidence-based guidelines are available to inform interventions and outcomes:</a:t>
            </a:r>
          </a:p>
          <a:p>
            <a:pPr lvl="1"/>
            <a:r>
              <a:rPr lang="en-US" sz="2400" dirty="0"/>
              <a:t>Interventions: </a:t>
            </a:r>
            <a:r>
              <a:rPr lang="en-US" sz="2400" dirty="0">
                <a:solidFill>
                  <a:srgbClr val="FF0000"/>
                </a:solidFill>
              </a:rPr>
              <a:t>feasible, evidence-based</a:t>
            </a:r>
            <a:r>
              <a:rPr lang="en-US" sz="2400" dirty="0"/>
              <a:t>, and likely to produce </a:t>
            </a:r>
            <a:r>
              <a:rPr lang="en-US" sz="2400" dirty="0">
                <a:solidFill>
                  <a:srgbClr val="FF0000"/>
                </a:solidFill>
              </a:rPr>
              <a:t>improved outcomes</a:t>
            </a:r>
          </a:p>
          <a:p>
            <a:pPr lvl="1"/>
            <a:r>
              <a:rPr lang="en-US" sz="2400" dirty="0"/>
              <a:t>Outcomes: </a:t>
            </a:r>
            <a:r>
              <a:rPr lang="en-US" sz="2400" dirty="0">
                <a:solidFill>
                  <a:srgbClr val="FF0000"/>
                </a:solidFill>
              </a:rPr>
              <a:t>measurable, reliable, and relevant </a:t>
            </a:r>
            <a:r>
              <a:rPr lang="en-US" sz="2400" dirty="0"/>
              <a:t>(patient-oriented if possible)</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7866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WHAT: </a:t>
            </a:r>
            <a:br>
              <a:rPr lang="en-US" dirty="0" smtClean="0"/>
            </a:br>
            <a:r>
              <a:rPr lang="en-US" dirty="0" smtClean="0"/>
              <a:t>Setting </a:t>
            </a:r>
            <a:r>
              <a:rPr lang="en-US" dirty="0"/>
              <a:t>up a Registry</a:t>
            </a:r>
          </a:p>
        </p:txBody>
      </p:sp>
      <p:sp>
        <p:nvSpPr>
          <p:cNvPr id="3" name="Content Placeholder 2"/>
          <p:cNvSpPr>
            <a:spLocks noGrp="1"/>
          </p:cNvSpPr>
          <p:nvPr>
            <p:ph idx="1"/>
          </p:nvPr>
        </p:nvSpPr>
        <p:spPr/>
        <p:txBody>
          <a:bodyPr/>
          <a:lstStyle/>
          <a:p>
            <a:r>
              <a:rPr lang="en-US" sz="2400" dirty="0"/>
              <a:t>Define parameters of your sub-population</a:t>
            </a:r>
          </a:p>
          <a:p>
            <a:pPr lvl="1"/>
            <a:r>
              <a:rPr lang="en-US" sz="2400" dirty="0"/>
              <a:t>Age</a:t>
            </a:r>
          </a:p>
          <a:p>
            <a:pPr lvl="1"/>
            <a:r>
              <a:rPr lang="en-US" sz="2400" dirty="0"/>
              <a:t>Gender</a:t>
            </a:r>
          </a:p>
          <a:p>
            <a:pPr lvl="1"/>
            <a:r>
              <a:rPr lang="en-US" sz="2400" dirty="0"/>
              <a:t>Condition or Clinical characteristics</a:t>
            </a:r>
          </a:p>
          <a:p>
            <a:pPr lvl="1"/>
            <a:r>
              <a:rPr lang="en-US" sz="2400" dirty="0"/>
              <a:t>Outcome measures being tracked</a:t>
            </a:r>
          </a:p>
          <a:p>
            <a:r>
              <a:rPr lang="en-US" sz="2400" dirty="0"/>
              <a:t>Identify patients in population based on your parameters </a:t>
            </a:r>
          </a:p>
          <a:p>
            <a:pPr lvl="1"/>
            <a:r>
              <a:rPr lang="en-US" sz="2400" dirty="0"/>
              <a:t>EMR filter search for diagnoses, labs, meds, </a:t>
            </a:r>
            <a:r>
              <a:rPr lang="en-US" sz="2400" dirty="0" err="1"/>
              <a:t>etc</a:t>
            </a:r>
            <a:endParaRPr lang="en-US" sz="2400" dirty="0"/>
          </a:p>
          <a:p>
            <a:pPr lvl="1"/>
            <a:r>
              <a:rPr lang="en-US" sz="2400" dirty="0"/>
              <a:t>Paper / electronic chart review (with staff)</a:t>
            </a:r>
          </a:p>
          <a:p>
            <a:pPr lvl="1"/>
            <a:r>
              <a:rPr lang="en-US" sz="2400" dirty="0"/>
              <a:t>Patient surveys (self-identification)</a:t>
            </a:r>
          </a:p>
          <a:p>
            <a:pPr lvl="1"/>
            <a:r>
              <a:rPr lang="en-US" sz="2400" dirty="0"/>
              <a:t>Patients added manually over </a:t>
            </a:r>
            <a:r>
              <a:rPr lang="en-US" sz="2400" dirty="0" smtClean="0"/>
              <a:t>time</a:t>
            </a:r>
            <a:endParaRPr lang="en-US" sz="2400"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1032162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05600" cy="1143000"/>
          </a:xfrm>
        </p:spPr>
        <p:txBody>
          <a:bodyPr/>
          <a:lstStyle/>
          <a:p>
            <a:r>
              <a:rPr lang="en-US" dirty="0" smtClean="0"/>
              <a:t>Setting </a:t>
            </a:r>
            <a:r>
              <a:rPr lang="en-US" dirty="0"/>
              <a:t>up a </a:t>
            </a:r>
            <a:r>
              <a:rPr lang="en-US" dirty="0" smtClean="0"/>
              <a:t>Registry (in EXCEL)</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057400"/>
            <a:ext cx="8130060" cy="2438400"/>
          </a:xfrm>
        </p:spPr>
      </p:pic>
      <p:sp>
        <p:nvSpPr>
          <p:cNvPr id="7" name="TextBox 6"/>
          <p:cNvSpPr txBox="1"/>
          <p:nvPr/>
        </p:nvSpPr>
        <p:spPr>
          <a:xfrm>
            <a:off x="228600" y="4953000"/>
            <a:ext cx="8077200" cy="738664"/>
          </a:xfrm>
          <a:prstGeom prst="rect">
            <a:avLst/>
          </a:prstGeom>
          <a:noFill/>
        </p:spPr>
        <p:txBody>
          <a:bodyPr wrap="square" rtlCol="0">
            <a:spAutoFit/>
          </a:bodyPr>
          <a:lstStyle/>
          <a:p>
            <a:r>
              <a:rPr lang="en-US" sz="1400" dirty="0"/>
              <a:t>Image source: </a:t>
            </a:r>
            <a:r>
              <a:rPr lang="en-US" sz="1400" dirty="0">
                <a:hlinkClick r:id="rId4"/>
              </a:rPr>
              <a:t>https://</a:t>
            </a:r>
            <a:r>
              <a:rPr lang="en-US" sz="1400" dirty="0" smtClean="0">
                <a:hlinkClick r:id="rId4"/>
              </a:rPr>
              <a:t>www.stepsforward.org/modules/point-of-care-registry</a:t>
            </a:r>
            <a:endParaRPr lang="en-US" sz="1400" dirty="0"/>
          </a:p>
          <a:p>
            <a:r>
              <a:rPr lang="en-US" sz="1400" dirty="0" smtClean="0"/>
              <a:t>Additional Resource: “Using a Simple Patient Registry to Improve your Chronic Disease Care (Family Practice Management</a:t>
            </a:r>
            <a:r>
              <a:rPr lang="en-US" sz="1400" dirty="0"/>
              <a:t>, April 2006). </a:t>
            </a:r>
            <a:r>
              <a:rPr lang="en-US" sz="1400" dirty="0">
                <a:hlinkClick r:id="rId5"/>
              </a:rPr>
              <a:t>http://www.aafp.org/fpm/2006/0400/p47.html</a:t>
            </a:r>
            <a:endParaRPr lang="en-US" sz="1400" dirty="0"/>
          </a:p>
        </p:txBody>
      </p:sp>
    </p:spTree>
    <p:extLst>
      <p:ext uri="{BB962C8B-B14F-4D97-AF65-F5344CB8AC3E}">
        <p14:creationId xmlns:p14="http://schemas.microsoft.com/office/powerpoint/2010/main" val="1048025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05600" cy="1143000"/>
          </a:xfrm>
        </p:spPr>
        <p:txBody>
          <a:bodyPr/>
          <a:lstStyle/>
          <a:p>
            <a:r>
              <a:rPr lang="en-US" dirty="0" smtClean="0"/>
              <a:t>the WHAT: </a:t>
            </a:r>
            <a:br>
              <a:rPr lang="en-US" dirty="0" smtClean="0"/>
            </a:br>
            <a:r>
              <a:rPr lang="en-US" dirty="0" smtClean="0"/>
              <a:t>Choose your Outcomes</a:t>
            </a:r>
            <a:endParaRPr lang="en-US" dirty="0"/>
          </a:p>
        </p:txBody>
      </p:sp>
      <p:sp>
        <p:nvSpPr>
          <p:cNvPr id="3" name="Content Placeholder 2"/>
          <p:cNvSpPr>
            <a:spLocks noGrp="1"/>
          </p:cNvSpPr>
          <p:nvPr>
            <p:ph idx="1"/>
          </p:nvPr>
        </p:nvSpPr>
        <p:spPr>
          <a:xfrm>
            <a:off x="457200" y="2057400"/>
            <a:ext cx="7620000" cy="4800600"/>
          </a:xfrm>
        </p:spPr>
        <p:txBody>
          <a:bodyPr/>
          <a:lstStyle/>
          <a:p>
            <a:r>
              <a:rPr lang="en-US" sz="2400" dirty="0"/>
              <a:t>Use evidence-based </a:t>
            </a:r>
            <a:r>
              <a:rPr lang="en-US" sz="2400" dirty="0" smtClean="0"/>
              <a:t>guidelines from your population or condition </a:t>
            </a:r>
            <a:r>
              <a:rPr lang="en-US" sz="2400" dirty="0"/>
              <a:t>to identify clinical measures and screens (AHQR, USPSTF, AAFP)</a:t>
            </a:r>
          </a:p>
          <a:p>
            <a:r>
              <a:rPr lang="en-US" sz="2400" dirty="0"/>
              <a:t>Patient-oriented outcomes if possible and reasonable; </a:t>
            </a:r>
            <a:r>
              <a:rPr lang="en-US" sz="2400" dirty="0" smtClean="0"/>
              <a:t>use good </a:t>
            </a:r>
            <a:r>
              <a:rPr lang="en-US" sz="2400" dirty="0"/>
              <a:t>proxies if not</a:t>
            </a:r>
          </a:p>
          <a:p>
            <a:r>
              <a:rPr lang="en-US" sz="2400" dirty="0"/>
              <a:t>Data </a:t>
            </a:r>
            <a:r>
              <a:rPr lang="en-US" sz="2400" dirty="0" smtClean="0"/>
              <a:t>should be minimally </a:t>
            </a:r>
            <a:r>
              <a:rPr lang="en-US" sz="2400" dirty="0"/>
              <a:t>cumbersome to collect and </a:t>
            </a:r>
            <a:r>
              <a:rPr lang="en-US" sz="2400" dirty="0" smtClean="0"/>
              <a:t>document</a:t>
            </a:r>
            <a:endParaRPr lang="en-US" sz="2400"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730605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Quality Markers – a word on HEDIS</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2269745"/>
            <a:ext cx="3657600" cy="3145538"/>
          </a:xfrm>
        </p:spPr>
      </p:pic>
    </p:spTree>
    <p:extLst>
      <p:ext uri="{BB962C8B-B14F-4D97-AF65-F5344CB8AC3E}">
        <p14:creationId xmlns:p14="http://schemas.microsoft.com/office/powerpoint/2010/main" val="2373090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a:t>
            </a:r>
            <a:r>
              <a:rPr lang="en-US" dirty="0"/>
              <a:t>elp, my </a:t>
            </a:r>
            <a:r>
              <a:rPr lang="en-US" dirty="0">
                <a:solidFill>
                  <a:srgbClr val="FF0000"/>
                </a:solidFill>
              </a:rPr>
              <a:t>E</a:t>
            </a:r>
            <a:r>
              <a:rPr lang="en-US" dirty="0"/>
              <a:t>ducation </a:t>
            </a:r>
            <a:r>
              <a:rPr lang="en-US" dirty="0">
                <a:solidFill>
                  <a:srgbClr val="FF0000"/>
                </a:solidFill>
              </a:rPr>
              <a:t>D</a:t>
            </a:r>
            <a:r>
              <a:rPr lang="en-US" dirty="0"/>
              <a:t>idn’t </a:t>
            </a:r>
            <a:r>
              <a:rPr lang="en-US" dirty="0">
                <a:solidFill>
                  <a:srgbClr val="FF0000"/>
                </a:solidFill>
              </a:rPr>
              <a:t>I</a:t>
            </a:r>
            <a:r>
              <a:rPr lang="en-US" dirty="0"/>
              <a:t>nclude this </a:t>
            </a:r>
            <a:r>
              <a:rPr lang="en-US" dirty="0">
                <a:solidFill>
                  <a:srgbClr val="FF0000"/>
                </a:solidFill>
              </a:rPr>
              <a:t>S</a:t>
            </a:r>
            <a:r>
              <a:rPr lang="en-US" dirty="0"/>
              <a:t>tuff</a:t>
            </a:r>
            <a:r>
              <a:rPr lang="is-IS" dirty="0"/>
              <a:t>… (</a:t>
            </a:r>
            <a:r>
              <a:rPr lang="is-IS" dirty="0">
                <a:solidFill>
                  <a:srgbClr val="FF0000"/>
                </a:solidFill>
              </a:rPr>
              <a:t>HEDIS</a:t>
            </a:r>
            <a:r>
              <a:rPr lang="is-IS" dirty="0"/>
              <a:t>)</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851933344"/>
              </p:ext>
            </p:extLst>
          </p:nvPr>
        </p:nvGraphicFramePr>
        <p:xfrm>
          <a:off x="1524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5867400" y="3657600"/>
            <a:ext cx="2286000" cy="457200"/>
            <a:chOff x="6172200" y="3657600"/>
            <a:chExt cx="2286000" cy="457200"/>
          </a:xfrm>
        </p:grpSpPr>
        <p:sp>
          <p:nvSpPr>
            <p:cNvPr id="7" name="5-Point Star 6"/>
            <p:cNvSpPr/>
            <p:nvPr/>
          </p:nvSpPr>
          <p:spPr>
            <a:xfrm>
              <a:off x="6172200" y="3657600"/>
              <a:ext cx="457200" cy="4572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5-Point Star 7"/>
            <p:cNvSpPr/>
            <p:nvPr/>
          </p:nvSpPr>
          <p:spPr>
            <a:xfrm>
              <a:off x="6629400" y="3657600"/>
              <a:ext cx="457200" cy="4572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5-Point Star 8"/>
            <p:cNvSpPr/>
            <p:nvPr/>
          </p:nvSpPr>
          <p:spPr>
            <a:xfrm>
              <a:off x="7086600" y="3657600"/>
              <a:ext cx="457200" cy="4572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5-Point Star 9"/>
            <p:cNvSpPr/>
            <p:nvPr/>
          </p:nvSpPr>
          <p:spPr>
            <a:xfrm>
              <a:off x="7543800" y="3657600"/>
              <a:ext cx="457200" cy="4572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5-Point Star 10"/>
            <p:cNvSpPr/>
            <p:nvPr/>
          </p:nvSpPr>
          <p:spPr>
            <a:xfrm>
              <a:off x="8001000" y="3657600"/>
              <a:ext cx="457200" cy="4572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69325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HOW: </a:t>
            </a:r>
            <a:br>
              <a:rPr lang="en-US" dirty="0" smtClean="0"/>
            </a:br>
            <a:r>
              <a:rPr lang="en-US" dirty="0" smtClean="0"/>
              <a:t>Contact the patients</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561781"/>
            <a:ext cx="1716578" cy="2572789"/>
          </a:xfrm>
          <a:prstGeom prst="rect">
            <a:avLst/>
          </a:prstGeom>
        </p:spPr>
      </p:pic>
      <p:sp>
        <p:nvSpPr>
          <p:cNvPr id="6" name="TextBox 5"/>
          <p:cNvSpPr txBox="1"/>
          <p:nvPr/>
        </p:nvSpPr>
        <p:spPr>
          <a:xfrm>
            <a:off x="3856892" y="1790381"/>
            <a:ext cx="4419600" cy="1569660"/>
          </a:xfrm>
          <a:prstGeom prst="rect">
            <a:avLst/>
          </a:prstGeom>
          <a:noFill/>
        </p:spPr>
        <p:txBody>
          <a:bodyPr wrap="square" rtlCol="0">
            <a:spAutoFit/>
          </a:bodyPr>
          <a:lstStyle/>
          <a:p>
            <a:r>
              <a:rPr lang="en-US" sz="2400" b="1" dirty="0" smtClean="0"/>
              <a:t>In-Reach: </a:t>
            </a:r>
            <a:r>
              <a:rPr lang="en-US" sz="2400" dirty="0"/>
              <a:t>Ensuring scheduled patients are offered preventive and routine services when they come </a:t>
            </a:r>
            <a:r>
              <a:rPr lang="en-US" sz="2400" dirty="0" smtClean="0"/>
              <a:t>in for any reason. </a:t>
            </a:r>
            <a:endParaRPr lang="en-US" sz="2400" dirty="0"/>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389" y="4279351"/>
            <a:ext cx="2667000" cy="1778868"/>
          </a:xfrm>
          <a:prstGeom prst="rect">
            <a:avLst/>
          </a:prstGeom>
        </p:spPr>
      </p:pic>
      <p:sp>
        <p:nvSpPr>
          <p:cNvPr id="8" name="TextBox 7"/>
          <p:cNvSpPr txBox="1"/>
          <p:nvPr/>
        </p:nvSpPr>
        <p:spPr>
          <a:xfrm>
            <a:off x="3886200" y="4191000"/>
            <a:ext cx="4419600" cy="1569660"/>
          </a:xfrm>
          <a:prstGeom prst="rect">
            <a:avLst/>
          </a:prstGeom>
          <a:noFill/>
        </p:spPr>
        <p:txBody>
          <a:bodyPr wrap="square" rtlCol="0">
            <a:spAutoFit/>
          </a:bodyPr>
          <a:lstStyle/>
          <a:p>
            <a:r>
              <a:rPr lang="en-US" sz="2400" b="1" dirty="0" smtClean="0"/>
              <a:t>Out-reach: </a:t>
            </a:r>
            <a:r>
              <a:rPr lang="en-US" sz="2400" dirty="0" smtClean="0"/>
              <a:t>Contacting patients on your panel who do not have scheduled visits to offer them preventive and routine services.</a:t>
            </a:r>
            <a:endParaRPr lang="en-US" sz="2400" dirty="0"/>
          </a:p>
        </p:txBody>
      </p:sp>
    </p:spTree>
    <p:extLst>
      <p:ext uri="{BB962C8B-B14F-4D97-AF65-F5344CB8AC3E}">
        <p14:creationId xmlns:p14="http://schemas.microsoft.com/office/powerpoint/2010/main" val="243887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06625"/>
            <a:ext cx="7543800" cy="2593975"/>
          </a:xfrm>
        </p:spPr>
        <p:txBody>
          <a:bodyPr/>
          <a:lstStyle/>
          <a:p>
            <a:r>
              <a:rPr lang="en-US" dirty="0"/>
              <a:t>Tools for Population Management: Close the Care Gaps!</a:t>
            </a:r>
          </a:p>
        </p:txBody>
      </p:sp>
    </p:spTree>
    <p:extLst>
      <p:ext uri="{BB962C8B-B14F-4D97-AF65-F5344CB8AC3E}">
        <p14:creationId xmlns:p14="http://schemas.microsoft.com/office/powerpoint/2010/main" val="4239075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HOW: Standing orders and Workflows</a:t>
            </a:r>
            <a:endParaRPr lang="en-US" dirty="0"/>
          </a:p>
        </p:txBody>
      </p:sp>
      <p:sp>
        <p:nvSpPr>
          <p:cNvPr id="3" name="Content Placeholder 2"/>
          <p:cNvSpPr>
            <a:spLocks noGrp="1"/>
          </p:cNvSpPr>
          <p:nvPr>
            <p:ph idx="1"/>
          </p:nvPr>
        </p:nvSpPr>
        <p:spPr/>
        <p:txBody>
          <a:bodyPr/>
          <a:lstStyle/>
          <a:p>
            <a:r>
              <a:rPr lang="en-US" b="1" dirty="0" smtClean="0">
                <a:solidFill>
                  <a:schemeClr val="accent1"/>
                </a:solidFill>
              </a:rPr>
              <a:t>Standing orders: </a:t>
            </a:r>
            <a:r>
              <a:rPr lang="en-US" dirty="0" smtClean="0">
                <a:solidFill>
                  <a:schemeClr val="accent1"/>
                </a:solidFill>
              </a:rPr>
              <a:t>allow other staff members to take approved action that affects patient care</a:t>
            </a:r>
          </a:p>
          <a:p>
            <a:pPr lvl="1"/>
            <a:r>
              <a:rPr lang="en-US" dirty="0" smtClean="0"/>
              <a:t>MA identifies patients due for CRC screening and offers home FIT kit.  FIT kit is returned and lab order is entered under PCP name</a:t>
            </a:r>
          </a:p>
          <a:p>
            <a:pPr lvl="1"/>
            <a:r>
              <a:rPr lang="en-US" dirty="0" smtClean="0"/>
              <a:t>MA or receptionist identifies patients needing preventive services ( mammogram, bone density, pap) and books them appointment </a:t>
            </a:r>
            <a:br>
              <a:rPr lang="en-US" dirty="0" smtClean="0"/>
            </a:br>
            <a:endParaRPr lang="en-US" dirty="0" smtClean="0"/>
          </a:p>
          <a:p>
            <a:r>
              <a:rPr lang="en-US" b="1" dirty="0" smtClean="0">
                <a:solidFill>
                  <a:schemeClr val="accent1"/>
                </a:solidFill>
              </a:rPr>
              <a:t>Workflows: </a:t>
            </a:r>
            <a:r>
              <a:rPr lang="en-US" dirty="0" smtClean="0">
                <a:solidFill>
                  <a:schemeClr val="accent1"/>
                </a:solidFill>
              </a:rPr>
              <a:t>actions, steps, or tasks to achieve a certain result</a:t>
            </a:r>
          </a:p>
          <a:p>
            <a:pPr lvl="1"/>
            <a:r>
              <a:rPr lang="en-US" dirty="0" smtClean="0"/>
              <a:t>Standing orders often need defined workflows</a:t>
            </a:r>
          </a:p>
          <a:p>
            <a:pPr lvl="1"/>
            <a:r>
              <a:rPr lang="en-US" dirty="0" smtClean="0"/>
              <a:t>Workflow Mapping – visual representation of steps</a:t>
            </a:r>
          </a:p>
          <a:p>
            <a:pPr lvl="1"/>
            <a:r>
              <a:rPr lang="en-US" dirty="0" smtClean="0"/>
              <a:t>Team members who will be carrying out workflow should help make it / provide feedback about it</a:t>
            </a:r>
          </a:p>
          <a:p>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830905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Lee Has a Panel Manager</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7620000" cy="4292957"/>
          </a:xfrm>
          <a:prstGeom prst="rect">
            <a:avLst/>
          </a:prstGeom>
        </p:spPr>
      </p:pic>
    </p:spTree>
    <p:extLst>
      <p:ext uri="{BB962C8B-B14F-4D97-AF65-F5344CB8AC3E}">
        <p14:creationId xmlns:p14="http://schemas.microsoft.com/office/powerpoint/2010/main" val="164940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219200"/>
            <a:ext cx="6477000" cy="4584502"/>
          </a:xfrm>
        </p:spPr>
      </p:pic>
    </p:spTree>
    <p:extLst>
      <p:ext uri="{BB962C8B-B14F-4D97-AF65-F5344CB8AC3E}">
        <p14:creationId xmlns:p14="http://schemas.microsoft.com/office/powerpoint/2010/main" val="1740175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391400" cy="1143000"/>
          </a:xfrm>
        </p:spPr>
        <p:txBody>
          <a:bodyPr/>
          <a:lstStyle/>
          <a:p>
            <a:pPr algn="ctr"/>
            <a:r>
              <a:rPr lang="en-US" dirty="0" smtClean="0"/>
              <a:t>Evaluation</a:t>
            </a:r>
            <a:endParaRPr lang="en-US" dirty="0"/>
          </a:p>
        </p:txBody>
      </p:sp>
      <p:sp>
        <p:nvSpPr>
          <p:cNvPr id="4" name="Footer Placeholder 3"/>
          <p:cNvSpPr>
            <a:spLocks noGrp="1"/>
          </p:cNvSpPr>
          <p:nvPr>
            <p:ph type="ftr" sz="quarter" idx="11"/>
          </p:nvPr>
        </p:nvSpPr>
        <p:spPr>
          <a:xfrm rot="5400000">
            <a:off x="6177210" y="2639060"/>
            <a:ext cx="5186681" cy="365760"/>
          </a:xfrm>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19712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p:txBody>
          <a:bodyPr/>
          <a:lstStyle/>
          <a:p>
            <a:r>
              <a:rPr lang="en-US" dirty="0"/>
              <a:t>Define population management </a:t>
            </a:r>
          </a:p>
          <a:p>
            <a:r>
              <a:rPr lang="en-US" dirty="0"/>
              <a:t>Understand why empanelment is the foundation of population management</a:t>
            </a:r>
          </a:p>
          <a:p>
            <a:r>
              <a:rPr lang="en-US" dirty="0"/>
              <a:t>Articulate key principles of population management</a:t>
            </a:r>
          </a:p>
          <a:p>
            <a:pPr lvl="1"/>
            <a:r>
              <a:rPr lang="en-US" dirty="0"/>
              <a:t>Choosing target populations</a:t>
            </a:r>
          </a:p>
          <a:p>
            <a:pPr lvl="1"/>
            <a:r>
              <a:rPr lang="en-US" dirty="0"/>
              <a:t>Choosing interventions and outcome measures</a:t>
            </a:r>
          </a:p>
          <a:p>
            <a:pPr lvl="1"/>
            <a:r>
              <a:rPr lang="en-US" dirty="0"/>
              <a:t>Using In-reach and out-reach to address care gaps</a:t>
            </a:r>
          </a:p>
          <a:p>
            <a:pPr lvl="1"/>
            <a:r>
              <a:rPr lang="en-US" dirty="0"/>
              <a:t>Recording data to review trends over time</a:t>
            </a:r>
          </a:p>
          <a:p>
            <a:r>
              <a:rPr lang="en-US" dirty="0"/>
              <a:t>Practice population management with our own </a:t>
            </a:r>
            <a:r>
              <a:rPr lang="en-US" dirty="0" smtClean="0"/>
              <a:t>patients</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103153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Lee Needs Panel Management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54021"/>
            <a:ext cx="7620000" cy="4292957"/>
          </a:xfrm>
        </p:spPr>
      </p:pic>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4100217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Content Placeholder 3" descr="15591790395_a609710ff6_o.png"/>
          <p:cNvPicPr>
            <a:picLocks noGrp="1" noChangeAspect="1"/>
          </p:cNvPicPr>
          <p:nvPr>
            <p:ph idx="1"/>
          </p:nvPr>
        </p:nvPicPr>
        <p:blipFill>
          <a:blip r:embed="rId3">
            <a:extLst>
              <a:ext uri="{28A0092B-C50C-407E-A947-70E740481C1C}">
                <a14:useLocalDpi xmlns:a14="http://schemas.microsoft.com/office/drawing/2010/main" val="0"/>
              </a:ext>
            </a:extLst>
          </a:blip>
          <a:srcRect t="9896" b="9896"/>
          <a:stretch>
            <a:fillRect/>
          </a:stretch>
        </p:blipFill>
        <p:spPr>
          <a:xfrm>
            <a:off x="228601" y="228600"/>
            <a:ext cx="7086600" cy="3897357"/>
          </a:xfrm>
        </p:spPr>
      </p:pic>
      <p:pic>
        <p:nvPicPr>
          <p:cNvPr id="6" name="Picture 5" descr="wet ca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28" y="3048000"/>
            <a:ext cx="2724872" cy="2870199"/>
          </a:xfrm>
          <a:prstGeom prst="rect">
            <a:avLst/>
          </a:prstGeom>
        </p:spPr>
      </p:pic>
      <p:sp>
        <p:nvSpPr>
          <p:cNvPr id="7" name="TextBox 6"/>
          <p:cNvSpPr txBox="1"/>
          <p:nvPr/>
        </p:nvSpPr>
        <p:spPr>
          <a:xfrm>
            <a:off x="2819400" y="5983069"/>
            <a:ext cx="5562600" cy="646331"/>
          </a:xfrm>
          <a:prstGeom prst="rect">
            <a:avLst/>
          </a:prstGeom>
          <a:noFill/>
        </p:spPr>
        <p:txBody>
          <a:bodyPr wrap="square" rtlCol="0">
            <a:spAutoFit/>
          </a:bodyPr>
          <a:lstStyle/>
          <a:p>
            <a:pPr algn="r"/>
            <a:r>
              <a:rPr lang="en-US" sz="1200" dirty="0" smtClean="0">
                <a:solidFill>
                  <a:srgbClr val="7F7F7F"/>
                </a:solidFill>
              </a:rPr>
              <a:t>Photo source: BK </a:t>
            </a:r>
            <a:r>
              <a:rPr lang="en-US" sz="1200" dirty="0">
                <a:solidFill>
                  <a:srgbClr val="7F7F7F"/>
                </a:solidFill>
              </a:rPr>
              <a:t>(Flickr). </a:t>
            </a:r>
            <a:r>
              <a:rPr lang="en-US" sz="1200" dirty="0">
                <a:solidFill>
                  <a:srgbClr val="7F7F7F"/>
                </a:solidFill>
                <a:hlinkClick r:id="rId5"/>
              </a:rPr>
              <a:t>https://www.flickr.com/photos/pictoquotes/</a:t>
            </a:r>
            <a:r>
              <a:rPr lang="en-US" sz="1200" dirty="0" smtClean="0">
                <a:solidFill>
                  <a:srgbClr val="7F7F7F"/>
                </a:solidFill>
                <a:hlinkClick r:id="rId5"/>
              </a:rPr>
              <a:t>15591790395</a:t>
            </a:r>
            <a:r>
              <a:rPr lang="en-US" sz="1200" dirty="0" smtClean="0">
                <a:solidFill>
                  <a:srgbClr val="7F7F7F"/>
                </a:solidFill>
              </a:rPr>
              <a:t>.  Original photo source: Felix </a:t>
            </a:r>
            <a:r>
              <a:rPr lang="en-US" sz="1200" dirty="0" err="1" smtClean="0">
                <a:solidFill>
                  <a:srgbClr val="7F7F7F"/>
                </a:solidFill>
              </a:rPr>
              <a:t>Ulich</a:t>
            </a:r>
            <a:r>
              <a:rPr lang="en-US" sz="1200" dirty="0">
                <a:solidFill>
                  <a:srgbClr val="7F7F7F"/>
                </a:solidFill>
              </a:rPr>
              <a:t> (https://</a:t>
            </a:r>
            <a:r>
              <a:rPr lang="en-US" sz="1200" dirty="0" err="1">
                <a:solidFill>
                  <a:srgbClr val="7F7F7F"/>
                </a:solidFill>
              </a:rPr>
              <a:t>pixabay.com</a:t>
            </a:r>
            <a:r>
              <a:rPr lang="en-US" sz="1200" dirty="0">
                <a:solidFill>
                  <a:srgbClr val="7F7F7F"/>
                </a:solidFill>
              </a:rPr>
              <a:t>/en/rain-gutter-gutter-roof-cobweb-473845</a:t>
            </a:r>
            <a:r>
              <a:rPr lang="en-US" sz="1200" dirty="0" smtClean="0">
                <a:solidFill>
                  <a:srgbClr val="7F7F7F"/>
                </a:solidFill>
              </a:rPr>
              <a:t>/)</a:t>
            </a:r>
            <a:endParaRPr lang="en-US" sz="1200" dirty="0">
              <a:solidFill>
                <a:srgbClr val="7F7F7F"/>
              </a:solidFill>
            </a:endParaRPr>
          </a:p>
        </p:txBody>
      </p:sp>
    </p:spTree>
    <p:extLst>
      <p:ext uri="{BB962C8B-B14F-4D97-AF65-F5344CB8AC3E}">
        <p14:creationId xmlns:p14="http://schemas.microsoft.com/office/powerpoint/2010/main" val="558883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Management</a:t>
            </a:r>
            <a:r>
              <a:rPr lang="is-IS" dirty="0"/>
              <a:t>…</a:t>
            </a:r>
            <a:endParaRPr lang="en-US" dirty="0"/>
          </a:p>
        </p:txBody>
      </p:sp>
      <p:sp>
        <p:nvSpPr>
          <p:cNvPr id="3" name="Content Placeholder 2"/>
          <p:cNvSpPr>
            <a:spLocks noGrp="1"/>
          </p:cNvSpPr>
          <p:nvPr>
            <p:ph idx="1"/>
          </p:nvPr>
        </p:nvSpPr>
        <p:spPr/>
        <p:txBody>
          <a:bodyPr/>
          <a:lstStyle/>
          <a:p>
            <a:pPr marL="114300" indent="0">
              <a:buNone/>
            </a:pPr>
            <a:r>
              <a:rPr lang="en-US" dirty="0"/>
              <a:t>“</a:t>
            </a:r>
            <a:r>
              <a:rPr lang="is-IS" dirty="0"/>
              <a:t>…</a:t>
            </a:r>
            <a:r>
              <a:rPr lang="en-US" dirty="0"/>
              <a:t> a ‘systems approach’ to primary care. A systems approach involves </a:t>
            </a:r>
            <a:r>
              <a:rPr lang="en-US" dirty="0">
                <a:solidFill>
                  <a:srgbClr val="FF0000"/>
                </a:solidFill>
              </a:rPr>
              <a:t>collecting data to </a:t>
            </a:r>
            <a:r>
              <a:rPr lang="is-IS" dirty="0">
                <a:solidFill>
                  <a:srgbClr val="FF0000"/>
                </a:solidFill>
              </a:rPr>
              <a:t>… </a:t>
            </a:r>
            <a:r>
              <a:rPr lang="en-US" dirty="0">
                <a:solidFill>
                  <a:srgbClr val="FF0000"/>
                </a:solidFill>
              </a:rPr>
              <a:t>identify and monitor those who need care</a:t>
            </a:r>
            <a:r>
              <a:rPr lang="en-US" dirty="0"/>
              <a:t>; finding and implementing the </a:t>
            </a:r>
            <a:r>
              <a:rPr lang="en-US" dirty="0">
                <a:solidFill>
                  <a:srgbClr val="FF0000"/>
                </a:solidFill>
              </a:rPr>
              <a:t>latest care guidelines</a:t>
            </a:r>
            <a:r>
              <a:rPr lang="en-US" dirty="0"/>
              <a:t>; and </a:t>
            </a:r>
            <a:r>
              <a:rPr lang="en-US" dirty="0">
                <a:solidFill>
                  <a:srgbClr val="FF0000"/>
                </a:solidFill>
              </a:rPr>
              <a:t>involving [others] </a:t>
            </a:r>
            <a:r>
              <a:rPr lang="en-US" dirty="0"/>
              <a:t>-your office staff, nurses, other physicians and other caregivers in </a:t>
            </a:r>
            <a:r>
              <a:rPr lang="en-US" dirty="0">
                <a:solidFill>
                  <a:srgbClr val="FF0000"/>
                </a:solidFill>
              </a:rPr>
              <a:t>evaluating and improving </a:t>
            </a:r>
            <a:r>
              <a:rPr lang="en-US" dirty="0"/>
              <a:t>your performance.</a:t>
            </a:r>
            <a:r>
              <a:rPr lang="en-US" dirty="0" smtClean="0"/>
              <a:t>”</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Rectangle 4"/>
          <p:cNvSpPr/>
          <p:nvPr/>
        </p:nvSpPr>
        <p:spPr>
          <a:xfrm>
            <a:off x="1447800" y="5715000"/>
            <a:ext cx="6858000" cy="646331"/>
          </a:xfrm>
          <a:prstGeom prst="rect">
            <a:avLst/>
          </a:prstGeom>
        </p:spPr>
        <p:txBody>
          <a:bodyPr wrap="square">
            <a:spAutoFit/>
          </a:bodyPr>
          <a:lstStyle/>
          <a:p>
            <a:pPr algn="r"/>
            <a:r>
              <a:rPr lang="en-US" sz="1200" dirty="0">
                <a:solidFill>
                  <a:srgbClr val="7F7F7F"/>
                </a:solidFill>
              </a:rPr>
              <a:t>Source: </a:t>
            </a:r>
            <a:r>
              <a:rPr lang="en-US" sz="1200" dirty="0" err="1">
                <a:solidFill>
                  <a:srgbClr val="7F7F7F"/>
                </a:solidFill>
              </a:rPr>
              <a:t>Rivo</a:t>
            </a:r>
            <a:r>
              <a:rPr lang="en-US" sz="1200" dirty="0">
                <a:solidFill>
                  <a:srgbClr val="7F7F7F"/>
                </a:solidFill>
              </a:rPr>
              <a:t>, M.  It’s Time to Start Practicing Population-Based Health Care - Family Practice Management. (</a:t>
            </a:r>
            <a:r>
              <a:rPr lang="en-US" sz="1200" dirty="0" err="1">
                <a:solidFill>
                  <a:srgbClr val="7F7F7F"/>
                </a:solidFill>
              </a:rPr>
              <a:t>n.d.</a:t>
            </a:r>
            <a:r>
              <a:rPr lang="en-US" sz="1200" dirty="0">
                <a:solidFill>
                  <a:srgbClr val="7F7F7F"/>
                </a:solidFill>
              </a:rPr>
              <a:t>). Retrieved April 1, 2016, from http://</a:t>
            </a:r>
            <a:r>
              <a:rPr lang="en-US" sz="1200" dirty="0" err="1">
                <a:solidFill>
                  <a:srgbClr val="7F7F7F"/>
                </a:solidFill>
              </a:rPr>
              <a:t>www.aafp.org</a:t>
            </a:r>
            <a:r>
              <a:rPr lang="en-US" sz="1200" dirty="0">
                <a:solidFill>
                  <a:srgbClr val="7F7F7F"/>
                </a:solidFill>
              </a:rPr>
              <a:t>/fpm/1998/0600/p37.html</a:t>
            </a:r>
          </a:p>
          <a:p>
            <a:pPr algn="r"/>
            <a:r>
              <a:rPr lang="en-US" sz="1200" dirty="0">
                <a:solidFill>
                  <a:srgbClr val="7F7F7F"/>
                </a:solidFill>
              </a:rPr>
              <a:t> </a:t>
            </a:r>
          </a:p>
        </p:txBody>
      </p:sp>
    </p:spTree>
    <p:extLst>
      <p:ext uri="{BB962C8B-B14F-4D97-AF65-F5344CB8AC3E}">
        <p14:creationId xmlns:p14="http://schemas.microsoft.com/office/powerpoint/2010/main" val="108394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Population Management Starts with a PCP or Care Team</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Picture 2" descr="C:\Documents and Settings\C067817\Local Settings\Temporary Internet Files\Content.IE5\DFK97CE2\MP90042213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679159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1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Population Management Starts with a PCP</a:t>
            </a:r>
            <a:endParaRPr lang="en-US" dirty="0"/>
          </a:p>
        </p:txBody>
      </p:sp>
      <p:sp>
        <p:nvSpPr>
          <p:cNvPr id="3" name="Content Placeholder 2"/>
          <p:cNvSpPr>
            <a:spLocks noGrp="1"/>
          </p:cNvSpPr>
          <p:nvPr>
            <p:ph idx="1"/>
          </p:nvPr>
        </p:nvSpPr>
        <p:spPr/>
        <p:txBody>
          <a:bodyPr/>
          <a:lstStyle/>
          <a:p>
            <a:r>
              <a:rPr lang="en-US" sz="2000" dirty="0"/>
              <a:t>Relationship = Trust = Better </a:t>
            </a:r>
            <a:r>
              <a:rPr lang="en-US" sz="2000" dirty="0" smtClean="0"/>
              <a:t>adherence to recommendations</a:t>
            </a:r>
            <a:endParaRPr lang="en-US" sz="2000" dirty="0"/>
          </a:p>
          <a:p>
            <a:r>
              <a:rPr lang="en-US" sz="2000" dirty="0"/>
              <a:t>Accountability</a:t>
            </a:r>
          </a:p>
          <a:p>
            <a:r>
              <a:rPr lang="en-US" sz="2000" dirty="0"/>
              <a:t>Owns/updates the </a:t>
            </a:r>
            <a:r>
              <a:rPr lang="en-US" sz="2000" dirty="0" smtClean="0"/>
              <a:t>registries (or supervises others)</a:t>
            </a:r>
            <a:endParaRPr lang="en-US" sz="2000" dirty="0"/>
          </a:p>
          <a:p>
            <a:r>
              <a:rPr lang="en-US" sz="2000" dirty="0"/>
              <a:t>Remains attentive to health </a:t>
            </a:r>
            <a:r>
              <a:rPr lang="en-US" sz="2000" dirty="0" smtClean="0"/>
              <a:t>trends</a:t>
            </a:r>
            <a:endParaRPr lang="en-US" sz="2000"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124200"/>
            <a:ext cx="5638476" cy="2886616"/>
          </a:xfrm>
          <a:prstGeom prst="rect">
            <a:avLst/>
          </a:prstGeom>
        </p:spPr>
      </p:pic>
    </p:spTree>
    <p:extLst>
      <p:ext uri="{BB962C8B-B14F-4D97-AF65-F5344CB8AC3E}">
        <p14:creationId xmlns:p14="http://schemas.microsoft.com/office/powerpoint/2010/main" val="2957530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Populations need Different Management</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Content Placeholder 3" descr="Blausen_0628_Mammogram.png"/>
          <p:cNvPicPr>
            <a:picLocks noGrp="1" noChangeAspect="1"/>
          </p:cNvPicPr>
          <p:nvPr>
            <p:ph idx="1"/>
          </p:nvPr>
        </p:nvPicPr>
        <p:blipFill>
          <a:blip r:embed="rId2" cstate="print">
            <a:extLst>
              <a:ext uri="{28A0092B-C50C-407E-A947-70E740481C1C}">
                <a14:useLocalDpi xmlns:a14="http://schemas.microsoft.com/office/drawing/2010/main" val="0"/>
              </a:ext>
            </a:extLst>
          </a:blip>
          <a:srcRect t="22502" b="22502"/>
          <a:stretch>
            <a:fillRect/>
          </a:stretch>
        </p:blipFill>
        <p:spPr>
          <a:xfrm>
            <a:off x="304800" y="1592580"/>
            <a:ext cx="3740987" cy="2057399"/>
          </a:xfrm>
        </p:spPr>
      </p:pic>
      <p:pic>
        <p:nvPicPr>
          <p:cNvPr id="6" name="Picture 5" descr="baby-was-receiving-his-scheduled-vaccine-injection-in-his-right-thigh-muscle-ie-intramuscular-injection-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191000"/>
            <a:ext cx="2717268" cy="1836420"/>
          </a:xfrm>
          <a:prstGeom prst="rect">
            <a:avLst/>
          </a:prstGeom>
        </p:spPr>
      </p:pic>
      <p:pic>
        <p:nvPicPr>
          <p:cNvPr id="7" name="Picture 6" descr="900px-Vacutainer_blood_bottl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1592580"/>
            <a:ext cx="2438400" cy="2438400"/>
          </a:xfrm>
          <a:prstGeom prst="rect">
            <a:avLst/>
          </a:prstGeom>
        </p:spPr>
      </p:pic>
      <p:pic>
        <p:nvPicPr>
          <p:cNvPr id="8" name="Picture 7" descr="640px-Fundus_Proliferative_retinopathy_EDA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4191000"/>
            <a:ext cx="2801759" cy="1834277"/>
          </a:xfrm>
          <a:prstGeom prst="rect">
            <a:avLst/>
          </a:prstGeom>
        </p:spPr>
      </p:pic>
    </p:spTree>
    <p:extLst>
      <p:ext uri="{BB962C8B-B14F-4D97-AF65-F5344CB8AC3E}">
        <p14:creationId xmlns:p14="http://schemas.microsoft.com/office/powerpoint/2010/main" val="2106652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9004</TotalTime>
  <Words>2945</Words>
  <Application>Microsoft Office PowerPoint</Application>
  <PresentationFormat>On-screen Show (4:3)</PresentationFormat>
  <Paragraphs>285</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Facilitator Guide</vt:lpstr>
      <vt:lpstr>Tools for Population Management: Close the Care Gaps!</vt:lpstr>
      <vt:lpstr>Goals and Objectives</vt:lpstr>
      <vt:lpstr>Case: Lee Needs Panel Management</vt:lpstr>
      <vt:lpstr>PowerPoint Presentation</vt:lpstr>
      <vt:lpstr>Population Management…</vt:lpstr>
      <vt:lpstr>Population Management Starts with a PCP or Care Team</vt:lpstr>
      <vt:lpstr>Population Management Starts with a PCP</vt:lpstr>
      <vt:lpstr>Different Populations need Different Management</vt:lpstr>
      <vt:lpstr>PowerPoint Presentation</vt:lpstr>
      <vt:lpstr>How to set up Population Management: Your Toolbox</vt:lpstr>
      <vt:lpstr>Population Management Toolbox</vt:lpstr>
      <vt:lpstr>the WHO: choosing your sub-population</vt:lpstr>
      <vt:lpstr>the WHAT:  Setting up a Registry</vt:lpstr>
      <vt:lpstr>Setting up a Registry (in EXCEL)</vt:lpstr>
      <vt:lpstr>the WHAT:  Choose your Outcomes</vt:lpstr>
      <vt:lpstr>Clinical Quality Markers – a word on HEDIS</vt:lpstr>
      <vt:lpstr>Help, my Education Didn’t Include this Stuff… (HEDIS)</vt:lpstr>
      <vt:lpstr>The HOW:  Contact the patients</vt:lpstr>
      <vt:lpstr>the HOW: Standing orders and Workflows</vt:lpstr>
      <vt:lpstr>Case: Lee Has a Panel Manager</vt:lpstr>
      <vt:lpstr>PowerPoint Presentation</vt:lpstr>
      <vt:lpstr>Evaluation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UCSF</dc:creator>
  <cp:lastModifiedBy>UCSF</cp:lastModifiedBy>
  <cp:revision>33</cp:revision>
  <dcterms:created xsi:type="dcterms:W3CDTF">2016-05-17T22:36:22Z</dcterms:created>
  <dcterms:modified xsi:type="dcterms:W3CDTF">2017-02-03T21:28:12Z</dcterms:modified>
</cp:coreProperties>
</file>